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60" r:id="rId2"/>
    <p:sldId id="404"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3A8B2D"/>
    <a:srgbClr val="FF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28" d="100"/>
          <a:sy n="128" d="100"/>
        </p:scale>
        <p:origin x="-11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D2BF7D34-B967-42DC-A601-F06BC1777829}" type="datetimeFigureOut">
              <a:rPr lang="en-US"/>
              <a:pPr>
                <a:defRPr/>
              </a:pPr>
              <a:t>10/26/2011</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DC4324C1-4315-4720-B399-CE3798AD76C8}" type="slidenum">
              <a:rPr lang="en-US"/>
              <a:pPr>
                <a:defRPr/>
              </a:pPr>
              <a:t>‹#›</a:t>
            </a:fld>
            <a:endParaRPr lang="en-US" dirty="0"/>
          </a:p>
        </p:txBody>
      </p:sp>
    </p:spTree>
    <p:extLst>
      <p:ext uri="{BB962C8B-B14F-4D97-AF65-F5344CB8AC3E}">
        <p14:creationId xmlns:p14="http://schemas.microsoft.com/office/powerpoint/2010/main" val="1034768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F03D38-EB54-4A2B-9D40-50C66FE4E5B3}" type="datetimeFigureOut">
              <a:rPr lang="en-US"/>
              <a:pPr>
                <a:defRPr/>
              </a:pPr>
              <a:t>10/26/2011</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597D9A-0A57-4BDE-B5A8-FB871EF7DF77}" type="slidenum">
              <a:rPr lang="en-US"/>
              <a:pPr>
                <a:defRPr/>
              </a:pPr>
              <a:t>‹#›</a:t>
            </a:fld>
            <a:endParaRPr lang="en-US" dirty="0"/>
          </a:p>
        </p:txBody>
      </p:sp>
    </p:spTree>
    <p:extLst>
      <p:ext uri="{BB962C8B-B14F-4D97-AF65-F5344CB8AC3E}">
        <p14:creationId xmlns:p14="http://schemas.microsoft.com/office/powerpoint/2010/main" val="3926090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C26136-F53F-47AA-8F9D-3BF0491E05CB}"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9FD71B-FEEF-48D3-84B1-870911CCA814}" type="slidenum">
              <a:rPr lang="en-US"/>
              <a:pPr>
                <a:defRPr/>
              </a:pPr>
              <a:t>‹#›</a:t>
            </a:fld>
            <a:endParaRPr lang="en-US" dirty="0"/>
          </a:p>
        </p:txBody>
      </p:sp>
    </p:spTree>
    <p:extLst>
      <p:ext uri="{BB962C8B-B14F-4D97-AF65-F5344CB8AC3E}">
        <p14:creationId xmlns:p14="http://schemas.microsoft.com/office/powerpoint/2010/main" val="78362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33A8F1-04E2-4357-9743-3578B370D55E}"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1F3099-3454-4DBD-9A47-B9841B8A6B9F}" type="slidenum">
              <a:rPr lang="en-US"/>
              <a:pPr>
                <a:defRPr/>
              </a:pPr>
              <a:t>‹#›</a:t>
            </a:fld>
            <a:endParaRPr lang="en-US" dirty="0"/>
          </a:p>
        </p:txBody>
      </p:sp>
    </p:spTree>
    <p:extLst>
      <p:ext uri="{BB962C8B-B14F-4D97-AF65-F5344CB8AC3E}">
        <p14:creationId xmlns:p14="http://schemas.microsoft.com/office/powerpoint/2010/main" val="191822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7E1C65-BFCC-4B4C-BBE0-18F1DBFB0368}"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570089-2C8B-448C-BFFB-86AD2F23BA4F}" type="slidenum">
              <a:rPr lang="en-US"/>
              <a:pPr>
                <a:defRPr/>
              </a:pPr>
              <a:t>‹#›</a:t>
            </a:fld>
            <a:endParaRPr lang="en-US" dirty="0"/>
          </a:p>
        </p:txBody>
      </p:sp>
    </p:spTree>
    <p:extLst>
      <p:ext uri="{BB962C8B-B14F-4D97-AF65-F5344CB8AC3E}">
        <p14:creationId xmlns:p14="http://schemas.microsoft.com/office/powerpoint/2010/main" val="121872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EC0F22-17C9-4351-BE5C-55A1FB50B2FA}"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3F0EC9-4EAB-4D0B-AEB5-1BC39B97CC10}" type="slidenum">
              <a:rPr lang="en-US"/>
              <a:pPr>
                <a:defRPr/>
              </a:pPr>
              <a:t>‹#›</a:t>
            </a:fld>
            <a:endParaRPr lang="en-US" dirty="0"/>
          </a:p>
        </p:txBody>
      </p:sp>
    </p:spTree>
    <p:extLst>
      <p:ext uri="{BB962C8B-B14F-4D97-AF65-F5344CB8AC3E}">
        <p14:creationId xmlns:p14="http://schemas.microsoft.com/office/powerpoint/2010/main" val="33403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C416A0-0E2C-426E-B550-6B1C9C8298DA}" type="datetimeFigureOut">
              <a:rPr lang="en-US"/>
              <a:pPr>
                <a:defRPr/>
              </a:pPr>
              <a:t>10/26/2011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387FAA-A82D-46E4-97AA-FF8D17DF493D}" type="slidenum">
              <a:rPr lang="en-US"/>
              <a:pPr>
                <a:defRPr/>
              </a:pPr>
              <a:t>‹#›</a:t>
            </a:fld>
            <a:endParaRPr lang="en-US" dirty="0"/>
          </a:p>
        </p:txBody>
      </p:sp>
    </p:spTree>
    <p:extLst>
      <p:ext uri="{BB962C8B-B14F-4D97-AF65-F5344CB8AC3E}">
        <p14:creationId xmlns:p14="http://schemas.microsoft.com/office/powerpoint/2010/main" val="43818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488F7B-3625-43E6-8F2D-A10294309AF6}" type="datetimeFigureOut">
              <a:rPr lang="en-US"/>
              <a:pPr>
                <a:defRPr/>
              </a:pPr>
              <a:t>10/26/2011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264E31-806F-40CE-A845-3F1647271980}" type="slidenum">
              <a:rPr lang="en-US"/>
              <a:pPr>
                <a:defRPr/>
              </a:pPr>
              <a:t>‹#›</a:t>
            </a:fld>
            <a:endParaRPr lang="en-US" dirty="0"/>
          </a:p>
        </p:txBody>
      </p:sp>
    </p:spTree>
    <p:extLst>
      <p:ext uri="{BB962C8B-B14F-4D97-AF65-F5344CB8AC3E}">
        <p14:creationId xmlns:p14="http://schemas.microsoft.com/office/powerpoint/2010/main" val="290062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14CDFF-343A-40B6-96AD-D9A1BB4E57A3}" type="datetimeFigureOut">
              <a:rPr lang="en-US"/>
              <a:pPr>
                <a:defRPr/>
              </a:pPr>
              <a:t>10/26/2011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74D368D-8321-4AE4-A3D4-A939CDB6D46D}" type="slidenum">
              <a:rPr lang="en-US"/>
              <a:pPr>
                <a:defRPr/>
              </a:pPr>
              <a:t>‹#›</a:t>
            </a:fld>
            <a:endParaRPr lang="en-US" dirty="0"/>
          </a:p>
        </p:txBody>
      </p:sp>
    </p:spTree>
    <p:extLst>
      <p:ext uri="{BB962C8B-B14F-4D97-AF65-F5344CB8AC3E}">
        <p14:creationId xmlns:p14="http://schemas.microsoft.com/office/powerpoint/2010/main" val="24495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036707-556A-4BEB-A354-FF5C8853C5D9}" type="datetimeFigureOut">
              <a:rPr lang="en-US"/>
              <a:pPr>
                <a:defRPr/>
              </a:pPr>
              <a:t>10/26/2011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F2C7F8-AC53-465D-80E4-190A353415BB}" type="slidenum">
              <a:rPr lang="en-US"/>
              <a:pPr>
                <a:defRPr/>
              </a:pPr>
              <a:t>‹#›</a:t>
            </a:fld>
            <a:endParaRPr lang="en-US" dirty="0"/>
          </a:p>
        </p:txBody>
      </p:sp>
    </p:spTree>
    <p:extLst>
      <p:ext uri="{BB962C8B-B14F-4D97-AF65-F5344CB8AC3E}">
        <p14:creationId xmlns:p14="http://schemas.microsoft.com/office/powerpoint/2010/main" val="36837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8C4C27-DE58-4F29-9059-D8E9CFC0AA23}" type="datetimeFigureOut">
              <a:rPr lang="en-US"/>
              <a:pPr>
                <a:defRPr/>
              </a:pPr>
              <a:t>10/26/2011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CBFF26C-6CF1-4B0C-B9AE-0B923A8BF343}" type="slidenum">
              <a:rPr lang="en-US"/>
              <a:pPr>
                <a:defRPr/>
              </a:pPr>
              <a:t>‹#›</a:t>
            </a:fld>
            <a:endParaRPr lang="en-US" dirty="0"/>
          </a:p>
        </p:txBody>
      </p:sp>
    </p:spTree>
    <p:extLst>
      <p:ext uri="{BB962C8B-B14F-4D97-AF65-F5344CB8AC3E}">
        <p14:creationId xmlns:p14="http://schemas.microsoft.com/office/powerpoint/2010/main" val="277795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347690-3806-4076-B9A3-095140C3AAAD}" type="datetimeFigureOut">
              <a:rPr lang="en-US"/>
              <a:pPr>
                <a:defRPr/>
              </a:pPr>
              <a:t>10/26/2011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3713B38-6AD3-4C85-968D-EF56FCFFFC05}" type="slidenum">
              <a:rPr lang="en-US"/>
              <a:pPr>
                <a:defRPr/>
              </a:pPr>
              <a:t>‹#›</a:t>
            </a:fld>
            <a:endParaRPr lang="en-US" dirty="0"/>
          </a:p>
        </p:txBody>
      </p:sp>
    </p:spTree>
    <p:extLst>
      <p:ext uri="{BB962C8B-B14F-4D97-AF65-F5344CB8AC3E}">
        <p14:creationId xmlns:p14="http://schemas.microsoft.com/office/powerpoint/2010/main" val="68338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7513CD-ED0D-4C75-84F0-B71A094CFFB8}" type="datetimeFigureOut">
              <a:rPr lang="en-US"/>
              <a:pPr>
                <a:defRPr/>
              </a:pPr>
              <a:t>10/26/2011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CAC5D3-B01F-49B5-B527-C7B1D5FEAED9}" type="slidenum">
              <a:rPr lang="en-US"/>
              <a:pPr>
                <a:defRPr/>
              </a:pPr>
              <a:t>‹#›</a:t>
            </a:fld>
            <a:endParaRPr lang="en-US" dirty="0"/>
          </a:p>
        </p:txBody>
      </p:sp>
    </p:spTree>
    <p:extLst>
      <p:ext uri="{BB962C8B-B14F-4D97-AF65-F5344CB8AC3E}">
        <p14:creationId xmlns:p14="http://schemas.microsoft.com/office/powerpoint/2010/main" val="84586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D8469F6-B869-4045-B10F-80C39F18FDCA}" type="datetimeFigureOut">
              <a:rPr lang="en-US"/>
              <a:pPr>
                <a:defRPr/>
              </a:pPr>
              <a:t>10/26/2011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CA1D9B-3102-4837-95D7-D37844C703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hyperlink" Target="http://images.google.com/imgres?imgurl=http://upload.wikimedia.org/wikipedia/commons/thumb/8/81/Stop_sign.png/600px-Stop_sign.png&amp;imgrefurl=http://commons.wikimedia.org/wiki/Image:Stop_sign.png&amp;h=600&amp;w=600&amp;sz=33&amp;tbnid=6KoCwbHaIWh52M:&amp;tbnh=135&amp;tbnw=135&amp;prev=/images?q=stop+sign&amp;um=1&amp;start=1&amp;sa=X&amp;oi=images&amp;ct=image&amp;cd=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19.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4.jp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3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4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6.jpeg"/></Relationships>
</file>

<file path=ppt/slides/_rels/slide4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image" Target="../media/image98.jpeg"/></Relationships>
</file>

<file path=ppt/slides/_rels/slide4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2.jpeg"/><Relationship Id="rId4" Type="http://schemas.openxmlformats.org/officeDocument/2006/relationships/image" Target="../media/image101.jpeg"/></Relationships>
</file>

<file path=ppt/slides/_rels/slide4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package" Target="../embeddings/Microsoft_Excel_Worksheet1.xlsx"/><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a:xfrm>
            <a:off x="838200" y="1447800"/>
            <a:ext cx="7162800" cy="838200"/>
          </a:xfrm>
          <a:prstGeom prst="rect">
            <a:avLst/>
          </a:prstGeom>
        </p:spPr>
        <p:txBody>
          <a:bodyPr rtlCol="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dirty="0" smtClean="0">
                <a:solidFill>
                  <a:schemeClr val="bg1">
                    <a:lumMod val="75000"/>
                  </a:schemeClr>
                </a:solidFill>
              </a:rPr>
              <a:t>Fabrication of a Centrifugal Pump</a:t>
            </a:r>
          </a:p>
        </p:txBody>
      </p:sp>
      <p:pic>
        <p:nvPicPr>
          <p:cNvPr id="56" name="Picture 6"/>
          <p:cNvPicPr>
            <a:picLocks noChangeAspect="1" noChangeArrowheads="1"/>
          </p:cNvPicPr>
          <p:nvPr/>
        </p:nvPicPr>
        <p:blipFill>
          <a:blip r:embed="rId3" cstate="print"/>
          <a:srcRect/>
          <a:stretch>
            <a:fillRect/>
          </a:stretch>
        </p:blipFill>
        <p:spPr bwMode="auto">
          <a:xfrm>
            <a:off x="762000" y="2743200"/>
            <a:ext cx="3084513" cy="2957513"/>
          </a:xfrm>
          <a:prstGeom prst="rect">
            <a:avLst/>
          </a:prstGeom>
          <a:noFill/>
          <a:ln w="9525">
            <a:noFill/>
            <a:miter lim="800000"/>
            <a:headEnd/>
            <a:tailEnd/>
          </a:ln>
        </p:spPr>
      </p:pic>
      <p:pic>
        <p:nvPicPr>
          <p:cNvPr id="60" name="Picture 6" descr="2 - finished pump.jpg"/>
          <p:cNvPicPr>
            <a:picLocks noChangeAspect="1"/>
          </p:cNvPicPr>
          <p:nvPr/>
        </p:nvPicPr>
        <p:blipFill>
          <a:blip r:embed="rId4" cstate="print"/>
          <a:srcRect/>
          <a:stretch>
            <a:fillRect/>
          </a:stretch>
        </p:blipFill>
        <p:spPr bwMode="auto">
          <a:xfrm>
            <a:off x="4648200" y="2743200"/>
            <a:ext cx="3581400" cy="3740150"/>
          </a:xfrm>
          <a:prstGeom prst="rect">
            <a:avLst/>
          </a:prstGeom>
          <a:noFill/>
          <a:ln w="9525">
            <a:noFill/>
            <a:miter lim="800000"/>
            <a:headEnd/>
            <a:tailEnd/>
          </a:ln>
        </p:spPr>
      </p:pic>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 descr="milling machine.jpg"/>
          <p:cNvPicPr>
            <a:picLocks noChangeAspect="1"/>
          </p:cNvPicPr>
          <p:nvPr/>
        </p:nvPicPr>
        <p:blipFill>
          <a:blip r:embed="rId3" cstate="print"/>
          <a:srcRect/>
          <a:stretch>
            <a:fillRect/>
          </a:stretch>
        </p:blipFill>
        <p:spPr bwMode="auto">
          <a:xfrm>
            <a:off x="824948" y="1752600"/>
            <a:ext cx="4378325" cy="4922838"/>
          </a:xfrm>
          <a:prstGeom prst="rect">
            <a:avLst/>
          </a:prstGeom>
          <a:noFill/>
          <a:ln w="9525">
            <a:noFill/>
            <a:miter lim="800000"/>
            <a:headEnd/>
            <a:tailEnd/>
          </a:ln>
        </p:spPr>
      </p:pic>
      <p:cxnSp>
        <p:nvCxnSpPr>
          <p:cNvPr id="12" name="Straight Arrow Connector 11"/>
          <p:cNvCxnSpPr/>
          <p:nvPr/>
        </p:nvCxnSpPr>
        <p:spPr>
          <a:xfrm rot="10800000" flipV="1">
            <a:off x="3796748" y="5262563"/>
            <a:ext cx="16002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4"/>
          <p:cNvSpPr txBox="1">
            <a:spLocks noChangeArrowheads="1"/>
          </p:cNvSpPr>
          <p:nvPr/>
        </p:nvSpPr>
        <p:spPr bwMode="auto">
          <a:xfrm>
            <a:off x="5473148" y="5029200"/>
            <a:ext cx="916020" cy="369332"/>
          </a:xfrm>
          <a:prstGeom prst="rect">
            <a:avLst/>
          </a:prstGeom>
          <a:noFill/>
          <a:ln w="9525">
            <a:noFill/>
            <a:miter lim="800000"/>
            <a:headEnd/>
            <a:tailEnd/>
          </a:ln>
        </p:spPr>
        <p:txBody>
          <a:bodyPr wrap="none">
            <a:spAutoFit/>
          </a:bodyPr>
          <a:lstStyle/>
          <a:p>
            <a:r>
              <a:rPr lang="en-US" dirty="0" err="1">
                <a:solidFill>
                  <a:schemeClr val="bg1">
                    <a:lumMod val="50000"/>
                  </a:schemeClr>
                </a:solidFill>
              </a:rPr>
              <a:t>xy</a:t>
            </a:r>
            <a:r>
              <a:rPr lang="en-US" dirty="0">
                <a:solidFill>
                  <a:schemeClr val="bg1">
                    <a:lumMod val="50000"/>
                  </a:schemeClr>
                </a:solidFill>
              </a:rPr>
              <a:t> table</a:t>
            </a:r>
          </a:p>
        </p:txBody>
      </p:sp>
      <p:sp>
        <p:nvSpPr>
          <p:cNvPr id="14" name="Rectangle 2"/>
          <p:cNvSpPr txBox="1">
            <a:spLocks noChangeArrowheads="1"/>
          </p:cNvSpPr>
          <p:nvPr/>
        </p:nvSpPr>
        <p:spPr>
          <a:xfrm>
            <a:off x="685800" y="533400"/>
            <a:ext cx="7315200" cy="457200"/>
          </a:xfrm>
          <a:prstGeom prst="rect">
            <a:avLst/>
          </a:prstGeom>
        </p:spPr>
        <p:txBody>
          <a:bodyPr/>
          <a:lstStyle/>
          <a:p>
            <a:pPr>
              <a:defRPr/>
            </a:pPr>
            <a:r>
              <a:rPr lang="en-US" sz="3200" kern="0" dirty="0">
                <a:solidFill>
                  <a:schemeClr val="bg1">
                    <a:lumMod val="75000"/>
                  </a:schemeClr>
                </a:solidFill>
                <a:latin typeface="+mj-lt"/>
                <a:ea typeface="+mj-ea"/>
                <a:cs typeface="+mj-cs"/>
              </a:rPr>
              <a:t>Milling Machine: Prepare Machine for Use</a:t>
            </a:r>
          </a:p>
        </p:txBody>
      </p:sp>
      <p:sp>
        <p:nvSpPr>
          <p:cNvPr id="15" name="TextBox 22"/>
          <p:cNvSpPr txBox="1">
            <a:spLocks noChangeArrowheads="1"/>
          </p:cNvSpPr>
          <p:nvPr/>
        </p:nvSpPr>
        <p:spPr bwMode="auto">
          <a:xfrm>
            <a:off x="737698" y="1066800"/>
            <a:ext cx="6690146" cy="646331"/>
          </a:xfrm>
          <a:prstGeom prst="rect">
            <a:avLst/>
          </a:prstGeom>
          <a:noFill/>
          <a:ln w="9525">
            <a:noFill/>
            <a:miter lim="800000"/>
            <a:headEnd/>
            <a:tailEnd/>
          </a:ln>
        </p:spPr>
        <p:txBody>
          <a:bodyPr wrap="square">
            <a:spAutoFit/>
          </a:bodyPr>
          <a:lstStyle/>
          <a:p>
            <a:r>
              <a:rPr lang="en-US" sz="1200" i="1" dirty="0">
                <a:solidFill>
                  <a:schemeClr val="bg1">
                    <a:lumMod val="50000"/>
                  </a:schemeClr>
                </a:solidFill>
              </a:rPr>
              <a:t>Clean and inspect the machine. Inform your instructor if you find any potential damage. To clean, </a:t>
            </a:r>
            <a:r>
              <a:rPr lang="en-US" sz="1200" i="1" dirty="0" smtClean="0">
                <a:solidFill>
                  <a:schemeClr val="bg1">
                    <a:lumMod val="50000"/>
                  </a:schemeClr>
                </a:solidFill>
              </a:rPr>
              <a:t>apply </a:t>
            </a:r>
            <a:r>
              <a:rPr lang="en-US" sz="1200" i="1" dirty="0">
                <a:solidFill>
                  <a:schemeClr val="bg1">
                    <a:lumMod val="50000"/>
                  </a:schemeClr>
                </a:solidFill>
              </a:rPr>
              <a:t>a small amount of oil to the x-y table and vise surfaces, and wipe them down with a clean cloth. </a:t>
            </a:r>
            <a:r>
              <a:rPr lang="en-US" sz="1200" i="1" dirty="0" smtClean="0">
                <a:solidFill>
                  <a:schemeClr val="bg1">
                    <a:lumMod val="50000"/>
                  </a:schemeClr>
                </a:solidFill>
              </a:rPr>
              <a:t>The </a:t>
            </a:r>
            <a:r>
              <a:rPr lang="en-US" sz="1200" i="1" dirty="0">
                <a:solidFill>
                  <a:schemeClr val="bg1">
                    <a:lumMod val="50000"/>
                  </a:schemeClr>
                </a:solidFill>
              </a:rPr>
              <a:t>oil will keep the unpainted steel surfaces from rusting and will reduce wear on the moving surfaces of the vise.</a:t>
            </a:r>
          </a:p>
        </p:txBody>
      </p:sp>
      <p:cxnSp>
        <p:nvCxnSpPr>
          <p:cNvPr id="16" name="Straight Arrow Connector 15"/>
          <p:cNvCxnSpPr>
            <a:stCxn id="17" idx="3"/>
          </p:cNvCxnSpPr>
          <p:nvPr/>
        </p:nvCxnSpPr>
        <p:spPr>
          <a:xfrm>
            <a:off x="2057400" y="4832866"/>
            <a:ext cx="977348" cy="2772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28"/>
          <p:cNvSpPr txBox="1">
            <a:spLocks noChangeArrowheads="1"/>
          </p:cNvSpPr>
          <p:nvPr/>
        </p:nvSpPr>
        <p:spPr bwMode="auto">
          <a:xfrm>
            <a:off x="838200" y="4648200"/>
            <a:ext cx="1219200" cy="369332"/>
          </a:xfrm>
          <a:prstGeom prst="rect">
            <a:avLst/>
          </a:prstGeom>
          <a:noFill/>
          <a:ln w="9525">
            <a:noFill/>
            <a:miter lim="800000"/>
            <a:headEnd/>
            <a:tailEnd/>
          </a:ln>
        </p:spPr>
        <p:txBody>
          <a:bodyPr wrap="square">
            <a:spAutoFit/>
          </a:bodyPr>
          <a:lstStyle/>
          <a:p>
            <a:r>
              <a:rPr lang="en-US" dirty="0">
                <a:solidFill>
                  <a:schemeClr val="bg1"/>
                </a:solidFill>
              </a:rPr>
              <a:t>milling vise</a:t>
            </a:r>
          </a:p>
        </p:txBody>
      </p:sp>
      <p:cxnSp>
        <p:nvCxnSpPr>
          <p:cNvPr id="18" name="Straight Arrow Connector 17"/>
          <p:cNvCxnSpPr/>
          <p:nvPr/>
        </p:nvCxnSpPr>
        <p:spPr>
          <a:xfrm rot="10800000" flipV="1">
            <a:off x="3187148" y="5257800"/>
            <a:ext cx="22098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10</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 descr="milling machine.jpg"/>
          <p:cNvPicPr>
            <a:picLocks noChangeAspect="1"/>
          </p:cNvPicPr>
          <p:nvPr/>
        </p:nvPicPr>
        <p:blipFill>
          <a:blip r:embed="rId3" cstate="print"/>
          <a:srcRect/>
          <a:stretch>
            <a:fillRect/>
          </a:stretch>
        </p:blipFill>
        <p:spPr bwMode="auto">
          <a:xfrm>
            <a:off x="2438400" y="1485900"/>
            <a:ext cx="4378325" cy="4922837"/>
          </a:xfrm>
          <a:prstGeom prst="rect">
            <a:avLst/>
          </a:prstGeom>
          <a:noFill/>
          <a:ln w="9525">
            <a:noFill/>
            <a:miter lim="800000"/>
            <a:headEnd/>
            <a:tailEnd/>
          </a:ln>
        </p:spPr>
      </p:pic>
      <p:cxnSp>
        <p:nvCxnSpPr>
          <p:cNvPr id="12" name="Straight Arrow Connector 11"/>
          <p:cNvCxnSpPr/>
          <p:nvPr/>
        </p:nvCxnSpPr>
        <p:spPr>
          <a:xfrm>
            <a:off x="3886200" y="5143500"/>
            <a:ext cx="1758950" cy="77787"/>
          </a:xfrm>
          <a:prstGeom prst="straightConnector1">
            <a:avLst/>
          </a:prstGeom>
          <a:ln w="104775">
            <a:solidFill>
              <a:schemeClr val="accent1">
                <a:shade val="95000"/>
                <a:satMod val="105000"/>
                <a:alpha val="77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6553200" y="529590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4"/>
          <p:cNvSpPr txBox="1">
            <a:spLocks noChangeArrowheads="1"/>
          </p:cNvSpPr>
          <p:nvPr/>
        </p:nvSpPr>
        <p:spPr bwMode="auto">
          <a:xfrm>
            <a:off x="7010400" y="5067300"/>
            <a:ext cx="1243013" cy="461962"/>
          </a:xfrm>
          <a:prstGeom prst="rect">
            <a:avLst/>
          </a:prstGeom>
          <a:noFill/>
          <a:ln w="9525">
            <a:noFill/>
            <a:miter lim="800000"/>
            <a:headEnd/>
            <a:tailEnd/>
          </a:ln>
        </p:spPr>
        <p:txBody>
          <a:bodyPr wrap="none">
            <a:spAutoFit/>
          </a:bodyPr>
          <a:lstStyle/>
          <a:p>
            <a:r>
              <a:rPr lang="en-US" sz="1200"/>
              <a:t>crank handle </a:t>
            </a:r>
          </a:p>
          <a:p>
            <a:r>
              <a:rPr lang="en-US" sz="1200"/>
              <a:t>for x-translation</a:t>
            </a:r>
          </a:p>
        </p:txBody>
      </p:sp>
      <p:sp>
        <p:nvSpPr>
          <p:cNvPr id="15" name="TextBox 5"/>
          <p:cNvSpPr txBox="1">
            <a:spLocks noChangeArrowheads="1"/>
          </p:cNvSpPr>
          <p:nvPr/>
        </p:nvSpPr>
        <p:spPr bwMode="auto">
          <a:xfrm rot="156243">
            <a:off x="4908550" y="5099050"/>
            <a:ext cx="711200" cy="214312"/>
          </a:xfrm>
          <a:prstGeom prst="rect">
            <a:avLst/>
          </a:prstGeom>
          <a:noFill/>
          <a:ln w="9525">
            <a:noFill/>
            <a:miter lim="800000"/>
            <a:headEnd/>
            <a:tailEnd/>
          </a:ln>
        </p:spPr>
        <p:txBody>
          <a:bodyPr wrap="none">
            <a:spAutoFit/>
          </a:bodyPr>
          <a:lstStyle/>
          <a:p>
            <a:r>
              <a:rPr lang="en-US" sz="800" b="1"/>
              <a:t>x-direction</a:t>
            </a:r>
          </a:p>
        </p:txBody>
      </p:sp>
      <p:cxnSp>
        <p:nvCxnSpPr>
          <p:cNvPr id="16" name="Straight Arrow Connector 15"/>
          <p:cNvCxnSpPr/>
          <p:nvPr/>
        </p:nvCxnSpPr>
        <p:spPr>
          <a:xfrm rot="5400000" flipH="1" flipV="1">
            <a:off x="3982244" y="4971256"/>
            <a:ext cx="1327150" cy="300038"/>
          </a:xfrm>
          <a:prstGeom prst="straightConnector1">
            <a:avLst/>
          </a:prstGeom>
          <a:ln w="117475">
            <a:solidFill>
              <a:srgbClr val="00B050">
                <a:alpha val="39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7"/>
          <p:cNvSpPr txBox="1">
            <a:spLocks noChangeArrowheads="1"/>
          </p:cNvSpPr>
          <p:nvPr/>
        </p:nvSpPr>
        <p:spPr bwMode="auto">
          <a:xfrm rot="16920275">
            <a:off x="4356893" y="4696619"/>
            <a:ext cx="709613" cy="215900"/>
          </a:xfrm>
          <a:prstGeom prst="rect">
            <a:avLst/>
          </a:prstGeom>
          <a:noFill/>
          <a:ln w="9525">
            <a:noFill/>
            <a:miter lim="800000"/>
            <a:headEnd/>
            <a:tailEnd/>
          </a:ln>
        </p:spPr>
        <p:txBody>
          <a:bodyPr wrap="none">
            <a:spAutoFit/>
          </a:bodyPr>
          <a:lstStyle/>
          <a:p>
            <a:r>
              <a:rPr lang="en-US" sz="800" b="1">
                <a:solidFill>
                  <a:schemeClr val="bg1"/>
                </a:solidFill>
              </a:rPr>
              <a:t>y-direction</a:t>
            </a:r>
          </a:p>
        </p:txBody>
      </p:sp>
      <p:cxnSp>
        <p:nvCxnSpPr>
          <p:cNvPr id="18" name="Straight Arrow Connector 17"/>
          <p:cNvCxnSpPr/>
          <p:nvPr/>
        </p:nvCxnSpPr>
        <p:spPr>
          <a:xfrm rot="5400000">
            <a:off x="3925094" y="2437606"/>
            <a:ext cx="1600200" cy="1588"/>
          </a:xfrm>
          <a:prstGeom prst="straightConnector1">
            <a:avLst/>
          </a:prstGeom>
          <a:ln w="104775">
            <a:solidFill>
              <a:srgbClr val="FFC000">
                <a:alpha val="41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9"/>
          <p:cNvSpPr txBox="1">
            <a:spLocks noChangeArrowheads="1"/>
          </p:cNvSpPr>
          <p:nvPr/>
        </p:nvSpPr>
        <p:spPr bwMode="auto">
          <a:xfrm rot="16200000">
            <a:off x="4377532" y="2018506"/>
            <a:ext cx="703262" cy="215900"/>
          </a:xfrm>
          <a:prstGeom prst="rect">
            <a:avLst/>
          </a:prstGeom>
          <a:noFill/>
          <a:ln w="9525">
            <a:noFill/>
            <a:miter lim="800000"/>
            <a:headEnd/>
            <a:tailEnd/>
          </a:ln>
        </p:spPr>
        <p:txBody>
          <a:bodyPr>
            <a:spAutoFit/>
          </a:bodyPr>
          <a:lstStyle/>
          <a:p>
            <a:r>
              <a:rPr lang="en-US" sz="800" b="1"/>
              <a:t>z-direction</a:t>
            </a:r>
          </a:p>
        </p:txBody>
      </p:sp>
      <p:sp>
        <p:nvSpPr>
          <p:cNvPr id="20" name="TextBox 10"/>
          <p:cNvSpPr txBox="1">
            <a:spLocks noChangeArrowheads="1"/>
          </p:cNvSpPr>
          <p:nvPr/>
        </p:nvSpPr>
        <p:spPr bwMode="auto">
          <a:xfrm>
            <a:off x="3111500" y="6396037"/>
            <a:ext cx="1243013" cy="461963"/>
          </a:xfrm>
          <a:prstGeom prst="rect">
            <a:avLst/>
          </a:prstGeom>
          <a:noFill/>
          <a:ln w="9525">
            <a:noFill/>
            <a:miter lim="800000"/>
            <a:headEnd/>
            <a:tailEnd/>
          </a:ln>
        </p:spPr>
        <p:txBody>
          <a:bodyPr wrap="none">
            <a:spAutoFit/>
          </a:bodyPr>
          <a:lstStyle/>
          <a:p>
            <a:r>
              <a:rPr lang="en-US" sz="1200"/>
              <a:t>crank handle </a:t>
            </a:r>
          </a:p>
          <a:p>
            <a:r>
              <a:rPr lang="en-US" sz="1200"/>
              <a:t>for y-translation</a:t>
            </a:r>
          </a:p>
        </p:txBody>
      </p:sp>
      <p:cxnSp>
        <p:nvCxnSpPr>
          <p:cNvPr id="21" name="Straight Arrow Connector 20"/>
          <p:cNvCxnSpPr/>
          <p:nvPr/>
        </p:nvCxnSpPr>
        <p:spPr>
          <a:xfrm rot="5400000" flipH="1" flipV="1">
            <a:off x="4076700" y="6096000"/>
            <a:ext cx="533400" cy="3048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12"/>
          <p:cNvSpPr txBox="1">
            <a:spLocks noChangeArrowheads="1"/>
          </p:cNvSpPr>
          <p:nvPr/>
        </p:nvSpPr>
        <p:spPr bwMode="auto">
          <a:xfrm>
            <a:off x="5562600" y="2095500"/>
            <a:ext cx="2308225" cy="461962"/>
          </a:xfrm>
          <a:prstGeom prst="rect">
            <a:avLst/>
          </a:prstGeom>
          <a:noFill/>
          <a:ln w="9525">
            <a:noFill/>
            <a:miter lim="800000"/>
            <a:headEnd/>
            <a:tailEnd/>
          </a:ln>
        </p:spPr>
        <p:txBody>
          <a:bodyPr wrap="none">
            <a:spAutoFit/>
          </a:bodyPr>
          <a:lstStyle/>
          <a:p>
            <a:r>
              <a:rPr lang="en-US" sz="1200"/>
              <a:t>crank handle for z-translation</a:t>
            </a:r>
          </a:p>
          <a:p>
            <a:r>
              <a:rPr lang="en-US" sz="1200"/>
              <a:t>of entire cutting head assembly</a:t>
            </a:r>
          </a:p>
        </p:txBody>
      </p:sp>
      <p:cxnSp>
        <p:nvCxnSpPr>
          <p:cNvPr id="23" name="Straight Arrow Connector 22"/>
          <p:cNvCxnSpPr/>
          <p:nvPr/>
        </p:nvCxnSpPr>
        <p:spPr>
          <a:xfrm rot="10800000" flipV="1">
            <a:off x="5562600" y="2552700"/>
            <a:ext cx="457200" cy="304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14"/>
          <p:cNvSpPr txBox="1">
            <a:spLocks noChangeArrowheads="1"/>
          </p:cNvSpPr>
          <p:nvPr/>
        </p:nvSpPr>
        <p:spPr bwMode="auto">
          <a:xfrm>
            <a:off x="381000" y="1714500"/>
            <a:ext cx="3854450" cy="461962"/>
          </a:xfrm>
          <a:prstGeom prst="rect">
            <a:avLst/>
          </a:prstGeom>
          <a:noFill/>
          <a:ln w="9525">
            <a:noFill/>
            <a:miter lim="800000"/>
            <a:headEnd/>
            <a:tailEnd/>
          </a:ln>
        </p:spPr>
        <p:txBody>
          <a:bodyPr wrap="none">
            <a:spAutoFit/>
          </a:bodyPr>
          <a:lstStyle/>
          <a:p>
            <a:r>
              <a:rPr lang="en-US" sz="1200" dirty="0"/>
              <a:t>digital readout (DRO) – used to monitor the</a:t>
            </a:r>
          </a:p>
          <a:p>
            <a:r>
              <a:rPr lang="en-US" sz="1200" dirty="0"/>
              <a:t>x, y and z positions due to turning the 3 crank handles</a:t>
            </a:r>
          </a:p>
        </p:txBody>
      </p:sp>
      <p:cxnSp>
        <p:nvCxnSpPr>
          <p:cNvPr id="25" name="Straight Arrow Connector 24"/>
          <p:cNvCxnSpPr>
            <a:stCxn id="24" idx="2"/>
          </p:cNvCxnSpPr>
          <p:nvPr/>
        </p:nvCxnSpPr>
        <p:spPr>
          <a:xfrm rot="16200000" flipH="1">
            <a:off x="2337594" y="2147093"/>
            <a:ext cx="604838" cy="663575"/>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6" name="TextBox 16"/>
          <p:cNvSpPr txBox="1">
            <a:spLocks noChangeArrowheads="1"/>
          </p:cNvSpPr>
          <p:nvPr/>
        </p:nvSpPr>
        <p:spPr bwMode="auto">
          <a:xfrm>
            <a:off x="5943600" y="3086100"/>
            <a:ext cx="2900363" cy="646112"/>
          </a:xfrm>
          <a:prstGeom prst="rect">
            <a:avLst/>
          </a:prstGeom>
          <a:noFill/>
          <a:ln w="9525">
            <a:noFill/>
            <a:miter lim="800000"/>
            <a:headEnd/>
            <a:tailEnd/>
          </a:ln>
        </p:spPr>
        <p:txBody>
          <a:bodyPr wrap="none">
            <a:spAutoFit/>
          </a:bodyPr>
          <a:lstStyle/>
          <a:p>
            <a:pPr algn="ctr"/>
            <a:r>
              <a:rPr lang="en-US" sz="1200"/>
              <a:t>spindle handle for z-translation</a:t>
            </a:r>
          </a:p>
          <a:p>
            <a:pPr algn="ctr"/>
            <a:r>
              <a:rPr lang="en-US" sz="1200"/>
              <a:t>of spindle only (drill chuck only)</a:t>
            </a:r>
          </a:p>
          <a:p>
            <a:pPr algn="ctr"/>
            <a:r>
              <a:rPr lang="en-US" sz="1200"/>
              <a:t>(DOES NOT AFFECT DRO READOUT)</a:t>
            </a:r>
          </a:p>
        </p:txBody>
      </p:sp>
      <p:cxnSp>
        <p:nvCxnSpPr>
          <p:cNvPr id="27" name="Straight Arrow Connector 26"/>
          <p:cNvCxnSpPr/>
          <p:nvPr/>
        </p:nvCxnSpPr>
        <p:spPr>
          <a:xfrm rot="10800000" flipV="1">
            <a:off x="5334000" y="3314700"/>
            <a:ext cx="914400" cy="152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18"/>
          <p:cNvGrpSpPr>
            <a:grpSpLocks/>
          </p:cNvGrpSpPr>
          <p:nvPr/>
        </p:nvGrpSpPr>
        <p:grpSpPr bwMode="auto">
          <a:xfrm>
            <a:off x="4633913" y="3478212"/>
            <a:ext cx="215900" cy="973138"/>
            <a:chOff x="8063024" y="2068038"/>
            <a:chExt cx="215444" cy="972876"/>
          </a:xfrm>
        </p:grpSpPr>
        <p:cxnSp>
          <p:nvCxnSpPr>
            <p:cNvPr id="29" name="Straight Arrow Connector 28"/>
            <p:cNvCxnSpPr/>
            <p:nvPr/>
          </p:nvCxnSpPr>
          <p:spPr>
            <a:xfrm rot="5400000">
              <a:off x="7688269" y="2552099"/>
              <a:ext cx="972876" cy="4753"/>
            </a:xfrm>
            <a:prstGeom prst="straightConnector1">
              <a:avLst/>
            </a:prstGeom>
            <a:ln w="104775">
              <a:solidFill>
                <a:srgbClr val="C00000">
                  <a:alpha val="37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0"/>
            <p:cNvSpPr txBox="1">
              <a:spLocks noChangeArrowheads="1"/>
            </p:cNvSpPr>
            <p:nvPr/>
          </p:nvSpPr>
          <p:spPr bwMode="auto">
            <a:xfrm rot="-5400000">
              <a:off x="7818726" y="2506484"/>
              <a:ext cx="704039" cy="215444"/>
            </a:xfrm>
            <a:prstGeom prst="rect">
              <a:avLst/>
            </a:prstGeom>
            <a:noFill/>
            <a:ln w="9525">
              <a:noFill/>
              <a:miter lim="800000"/>
              <a:headEnd/>
              <a:tailEnd/>
            </a:ln>
          </p:spPr>
          <p:txBody>
            <a:bodyPr wrap="none">
              <a:spAutoFit/>
            </a:bodyPr>
            <a:lstStyle/>
            <a:p>
              <a:r>
                <a:rPr lang="en-US" sz="800" b="1">
                  <a:solidFill>
                    <a:schemeClr val="bg1"/>
                  </a:solidFill>
                </a:rPr>
                <a:t>z-direction</a:t>
              </a:r>
            </a:p>
          </p:txBody>
        </p:sp>
      </p:grpSp>
      <p:sp>
        <p:nvSpPr>
          <p:cNvPr id="31" name="Rectangle 2"/>
          <p:cNvSpPr txBox="1">
            <a:spLocks noChangeArrowheads="1"/>
          </p:cNvSpPr>
          <p:nvPr/>
        </p:nvSpPr>
        <p:spPr>
          <a:xfrm>
            <a:off x="115956" y="576262"/>
            <a:ext cx="8610600" cy="457200"/>
          </a:xfrm>
          <a:prstGeom prst="rect">
            <a:avLst/>
          </a:prstGeom>
        </p:spPr>
        <p:txBody>
          <a:bodyPr/>
          <a:lstStyle/>
          <a:p>
            <a:pPr>
              <a:defRPr/>
            </a:pPr>
            <a:r>
              <a:rPr lang="en-US" sz="2800" kern="0" dirty="0">
                <a:solidFill>
                  <a:schemeClr val="bg1">
                    <a:lumMod val="75000"/>
                  </a:schemeClr>
                </a:solidFill>
                <a:latin typeface="+mj-lt"/>
                <a:ea typeface="+mj-ea"/>
                <a:cs typeface="+mj-cs"/>
              </a:rPr>
              <a:t>Milling Machine: Operating the Digital Readout (DRO)</a:t>
            </a:r>
          </a:p>
        </p:txBody>
      </p:sp>
      <p:sp>
        <p:nvSpPr>
          <p:cNvPr id="32" name="TextBox 22"/>
          <p:cNvSpPr txBox="1">
            <a:spLocks noChangeArrowheads="1"/>
          </p:cNvSpPr>
          <p:nvPr/>
        </p:nvSpPr>
        <p:spPr bwMode="auto">
          <a:xfrm>
            <a:off x="152400" y="1033462"/>
            <a:ext cx="8229600" cy="461665"/>
          </a:xfrm>
          <a:prstGeom prst="rect">
            <a:avLst/>
          </a:prstGeom>
          <a:noFill/>
          <a:ln w="9525">
            <a:noFill/>
            <a:miter lim="800000"/>
            <a:headEnd/>
            <a:tailEnd/>
          </a:ln>
        </p:spPr>
        <p:txBody>
          <a:bodyPr wrap="square">
            <a:spAutoFit/>
          </a:bodyPr>
          <a:lstStyle/>
          <a:p>
            <a:r>
              <a:rPr lang="en-US" sz="1200" i="1" dirty="0">
                <a:solidFill>
                  <a:schemeClr val="bg1">
                    <a:lumMod val="50000"/>
                  </a:schemeClr>
                </a:solidFill>
              </a:rPr>
              <a:t>Practice moving each of these handles back and forth with the machine </a:t>
            </a:r>
            <a:r>
              <a:rPr lang="en-US" sz="1200" i="1" dirty="0" smtClean="0">
                <a:solidFill>
                  <a:schemeClr val="bg1">
                    <a:lumMod val="50000"/>
                  </a:schemeClr>
                </a:solidFill>
              </a:rPr>
              <a:t>turned off </a:t>
            </a:r>
            <a:r>
              <a:rPr lang="en-US" sz="1200" i="1" dirty="0">
                <a:solidFill>
                  <a:schemeClr val="bg1">
                    <a:lumMod val="50000"/>
                  </a:schemeClr>
                </a:solidFill>
              </a:rPr>
              <a:t>until you understand and feel comfortable with machine movements.</a:t>
            </a:r>
          </a:p>
        </p:txBody>
      </p:sp>
      <p:pic>
        <p:nvPicPr>
          <p:cNvPr id="33" name="Picture 2"/>
          <p:cNvPicPr>
            <a:picLocks noChangeAspect="1" noChangeArrowheads="1"/>
          </p:cNvPicPr>
          <p:nvPr/>
        </p:nvPicPr>
        <p:blipFill>
          <a:blip r:embed="rId4" cstate="print"/>
          <a:srcRect/>
          <a:stretch>
            <a:fillRect/>
          </a:stretch>
        </p:blipFill>
        <p:spPr bwMode="auto">
          <a:xfrm>
            <a:off x="6858000" y="3700462"/>
            <a:ext cx="2209800" cy="1335088"/>
          </a:xfrm>
          <a:prstGeom prst="rect">
            <a:avLst/>
          </a:prstGeom>
          <a:noFill/>
          <a:ln w="9525">
            <a:noFill/>
            <a:miter lim="800000"/>
            <a:headEnd/>
            <a:tailEnd/>
          </a:ln>
        </p:spPr>
      </p:pic>
      <p:cxnSp>
        <p:nvCxnSpPr>
          <p:cNvPr id="34" name="Straight Arrow Connector 33"/>
          <p:cNvCxnSpPr/>
          <p:nvPr/>
        </p:nvCxnSpPr>
        <p:spPr>
          <a:xfrm rot="16200000" flipH="1">
            <a:off x="7734300" y="3890962"/>
            <a:ext cx="685800" cy="304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3" descr="E:\pump project\pictures\04-locking-the-x-y-axis.jpg"/>
          <p:cNvPicPr>
            <a:picLocks noChangeAspect="1" noChangeArrowheads="1"/>
          </p:cNvPicPr>
          <p:nvPr/>
        </p:nvPicPr>
        <p:blipFill>
          <a:blip r:embed="rId5" cstate="print"/>
          <a:srcRect/>
          <a:stretch>
            <a:fillRect/>
          </a:stretch>
        </p:blipFill>
        <p:spPr bwMode="auto">
          <a:xfrm>
            <a:off x="228600" y="4233862"/>
            <a:ext cx="2895600" cy="2171700"/>
          </a:xfrm>
          <a:prstGeom prst="rect">
            <a:avLst/>
          </a:prstGeom>
          <a:noFill/>
          <a:ln w="9525">
            <a:noFill/>
            <a:miter lim="800000"/>
            <a:headEnd/>
            <a:tailEnd/>
          </a:ln>
        </p:spPr>
      </p:pic>
      <p:sp>
        <p:nvSpPr>
          <p:cNvPr id="36" name="TextBox 12"/>
          <p:cNvSpPr txBox="1">
            <a:spLocks noChangeArrowheads="1"/>
          </p:cNvSpPr>
          <p:nvPr/>
        </p:nvSpPr>
        <p:spPr bwMode="auto">
          <a:xfrm>
            <a:off x="152400" y="3548062"/>
            <a:ext cx="2438400" cy="830997"/>
          </a:xfrm>
          <a:prstGeom prst="rect">
            <a:avLst/>
          </a:prstGeom>
          <a:solidFill>
            <a:schemeClr val="bg1"/>
          </a:solidFill>
          <a:ln w="9525">
            <a:noFill/>
            <a:miter lim="800000"/>
            <a:headEnd/>
            <a:tailEnd/>
          </a:ln>
        </p:spPr>
        <p:txBody>
          <a:bodyPr wrap="square">
            <a:spAutoFit/>
          </a:bodyPr>
          <a:lstStyle/>
          <a:p>
            <a:r>
              <a:rPr lang="en-US" sz="1200" dirty="0"/>
              <a:t>Make sure lock bolt for x-direction</a:t>
            </a:r>
          </a:p>
          <a:p>
            <a:r>
              <a:rPr lang="en-US" sz="1200" dirty="0"/>
              <a:t>stage is unlocked an turned </a:t>
            </a:r>
            <a:r>
              <a:rPr lang="en-US" sz="1200" b="1" dirty="0">
                <a:solidFill>
                  <a:srgbClr val="FF0000"/>
                </a:solidFill>
              </a:rPr>
              <a:t>upward </a:t>
            </a:r>
            <a:r>
              <a:rPr lang="en-US" sz="1200" dirty="0"/>
              <a:t>so that it  won’t interfere with  table movement (or it could break off)</a:t>
            </a:r>
          </a:p>
        </p:txBody>
      </p:sp>
      <p:cxnSp>
        <p:nvCxnSpPr>
          <p:cNvPr id="37" name="Straight Arrow Connector 36"/>
          <p:cNvCxnSpPr/>
          <p:nvPr/>
        </p:nvCxnSpPr>
        <p:spPr>
          <a:xfrm>
            <a:off x="1828800" y="5072062"/>
            <a:ext cx="2438400" cy="6096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8" name="Slide Number Placeholder 5"/>
          <p:cNvSpPr>
            <a:spLocks noGrp="1"/>
          </p:cNvSpPr>
          <p:nvPr>
            <p:ph type="sldNum" sz="quarter" idx="11"/>
          </p:nvPr>
        </p:nvSpPr>
        <p:spPr>
          <a:xfrm>
            <a:off x="8534400" y="6400800"/>
            <a:ext cx="457200" cy="400050"/>
          </a:xfrm>
        </p:spPr>
        <p:txBody>
          <a:bodyPr/>
          <a:lstStyle/>
          <a:p>
            <a:pPr algn="r"/>
            <a:fld id="{203DF9C2-183C-4A78-BB4C-67AD01B619E4}" type="slidenum">
              <a:rPr lang="en-US"/>
              <a:pPr algn="r"/>
              <a:t>11</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228600" y="609600"/>
            <a:ext cx="8686800" cy="457200"/>
          </a:xfrm>
          <a:prstGeom prst="rect">
            <a:avLst/>
          </a:prstGeom>
        </p:spPr>
        <p:txBody>
          <a:bodyPr/>
          <a:lstStyle/>
          <a:p>
            <a:pPr algn="ctr">
              <a:defRPr/>
            </a:pPr>
            <a:r>
              <a:rPr lang="en-US" sz="2800" kern="0" dirty="0">
                <a:solidFill>
                  <a:schemeClr val="bg1">
                    <a:lumMod val="75000"/>
                  </a:schemeClr>
                </a:solidFill>
                <a:latin typeface="+mj-lt"/>
                <a:ea typeface="+mj-ea"/>
                <a:cs typeface="+mj-cs"/>
              </a:rPr>
              <a:t>Milling Machine: Operation of the Digital Readout (DRO)</a:t>
            </a:r>
          </a:p>
        </p:txBody>
      </p:sp>
      <p:sp>
        <p:nvSpPr>
          <p:cNvPr id="12" name="TextBox 60"/>
          <p:cNvSpPr txBox="1">
            <a:spLocks noChangeArrowheads="1"/>
          </p:cNvSpPr>
          <p:nvPr/>
        </p:nvSpPr>
        <p:spPr bwMode="auto">
          <a:xfrm>
            <a:off x="443948" y="1066800"/>
            <a:ext cx="5791200" cy="1015663"/>
          </a:xfrm>
          <a:prstGeom prst="rect">
            <a:avLst/>
          </a:prstGeom>
          <a:noFill/>
          <a:ln w="9525">
            <a:noFill/>
            <a:miter lim="800000"/>
            <a:headEnd/>
            <a:tailEnd/>
          </a:ln>
        </p:spPr>
        <p:txBody>
          <a:bodyPr wrap="square">
            <a:spAutoFit/>
          </a:bodyPr>
          <a:lstStyle/>
          <a:p>
            <a:r>
              <a:rPr lang="en-US" sz="1200" i="1" dirty="0">
                <a:solidFill>
                  <a:schemeClr val="bg1">
                    <a:lumMod val="50000"/>
                  </a:schemeClr>
                </a:solidFill>
              </a:rPr>
              <a:t>The z-direction readout on the DRO is used to tell you how deep you are drilling. The x- and y-direction readouts can help you accurately position the holes in the faceplate and the pump exit hole. Note that the crank handles for the x, y and z directions cause the DRO values to change, but the spindle handle does not influence DRO readout. To clear the x-reading on the DRO, press &lt;clear&gt; followed by &lt;x&gt;; do likewise for the y and z directions.</a:t>
            </a:r>
          </a:p>
        </p:txBody>
      </p:sp>
      <p:pic>
        <p:nvPicPr>
          <p:cNvPr id="13" name="Picture 62" descr="milling machine DRO.jpg"/>
          <p:cNvPicPr>
            <a:picLocks noChangeAspect="1"/>
          </p:cNvPicPr>
          <p:nvPr/>
        </p:nvPicPr>
        <p:blipFill>
          <a:blip r:embed="rId3" cstate="print">
            <a:lum bright="10000"/>
          </a:blip>
          <a:srcRect/>
          <a:stretch>
            <a:fillRect/>
          </a:stretch>
        </p:blipFill>
        <p:spPr bwMode="auto">
          <a:xfrm>
            <a:off x="546652" y="2209800"/>
            <a:ext cx="5711825" cy="4110038"/>
          </a:xfrm>
          <a:prstGeom prst="rect">
            <a:avLst/>
          </a:prstGeom>
          <a:noFill/>
          <a:ln w="9525">
            <a:noFill/>
            <a:miter lim="800000"/>
            <a:headEnd/>
            <a:tailEnd/>
          </a:ln>
        </p:spPr>
      </p:pic>
      <p:sp>
        <p:nvSpPr>
          <p:cNvPr id="14" name="TextBox 37"/>
          <p:cNvSpPr txBox="1">
            <a:spLocks noChangeArrowheads="1"/>
          </p:cNvSpPr>
          <p:nvPr/>
        </p:nvSpPr>
        <p:spPr bwMode="auto">
          <a:xfrm>
            <a:off x="5271052" y="3962400"/>
            <a:ext cx="2605088" cy="276225"/>
          </a:xfrm>
          <a:prstGeom prst="rect">
            <a:avLst/>
          </a:prstGeom>
          <a:noFill/>
          <a:ln w="9525">
            <a:noFill/>
            <a:miter lim="800000"/>
            <a:headEnd/>
            <a:tailEnd/>
          </a:ln>
        </p:spPr>
        <p:txBody>
          <a:bodyPr wrap="none">
            <a:spAutoFit/>
          </a:bodyPr>
          <a:lstStyle/>
          <a:p>
            <a:r>
              <a:rPr lang="en-US" sz="1200" dirty="0"/>
              <a:t>clear button (the one being pushed)</a:t>
            </a:r>
          </a:p>
        </p:txBody>
      </p:sp>
      <p:cxnSp>
        <p:nvCxnSpPr>
          <p:cNvPr id="15" name="Straight Arrow Connector 14"/>
          <p:cNvCxnSpPr/>
          <p:nvPr/>
        </p:nvCxnSpPr>
        <p:spPr>
          <a:xfrm rot="10800000" flipV="1">
            <a:off x="4277277" y="4114800"/>
            <a:ext cx="1019175" cy="317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12</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 descr="milling machine.jpg"/>
          <p:cNvPicPr>
            <a:picLocks noChangeAspect="1"/>
          </p:cNvPicPr>
          <p:nvPr/>
        </p:nvPicPr>
        <p:blipFill>
          <a:blip r:embed="rId3" cstate="print"/>
          <a:srcRect/>
          <a:stretch>
            <a:fillRect/>
          </a:stretch>
        </p:blipFill>
        <p:spPr bwMode="auto">
          <a:xfrm>
            <a:off x="2590800" y="1747838"/>
            <a:ext cx="4378325" cy="4922837"/>
          </a:xfrm>
          <a:prstGeom prst="rect">
            <a:avLst/>
          </a:prstGeom>
          <a:noFill/>
          <a:ln w="9525">
            <a:noFill/>
            <a:miter lim="800000"/>
            <a:headEnd/>
            <a:tailEnd/>
          </a:ln>
        </p:spPr>
      </p:pic>
      <p:sp>
        <p:nvSpPr>
          <p:cNvPr id="12" name="TextBox 12"/>
          <p:cNvSpPr txBox="1">
            <a:spLocks noChangeArrowheads="1"/>
          </p:cNvSpPr>
          <p:nvPr/>
        </p:nvSpPr>
        <p:spPr bwMode="auto">
          <a:xfrm>
            <a:off x="5527675" y="1849438"/>
            <a:ext cx="1619250" cy="647700"/>
          </a:xfrm>
          <a:prstGeom prst="rect">
            <a:avLst/>
          </a:prstGeom>
          <a:noFill/>
          <a:ln w="9525">
            <a:noFill/>
            <a:miter lim="800000"/>
            <a:headEnd/>
            <a:tailEnd/>
          </a:ln>
        </p:spPr>
        <p:txBody>
          <a:bodyPr wrap="none">
            <a:spAutoFit/>
          </a:bodyPr>
          <a:lstStyle/>
          <a:p>
            <a:r>
              <a:rPr lang="en-US" sz="1200"/>
              <a:t>emergency stop (hit </a:t>
            </a:r>
          </a:p>
          <a:p>
            <a:r>
              <a:rPr lang="en-US" sz="1200"/>
              <a:t>this button to quickly </a:t>
            </a:r>
          </a:p>
          <a:p>
            <a:r>
              <a:rPr lang="en-US" sz="1200"/>
              <a:t>stop machine)</a:t>
            </a:r>
          </a:p>
        </p:txBody>
      </p:sp>
      <p:sp>
        <p:nvSpPr>
          <p:cNvPr id="13" name="TextBox 16"/>
          <p:cNvSpPr txBox="1">
            <a:spLocks noChangeArrowheads="1"/>
          </p:cNvSpPr>
          <p:nvPr/>
        </p:nvSpPr>
        <p:spPr bwMode="auto">
          <a:xfrm>
            <a:off x="5943600" y="2932112"/>
            <a:ext cx="2970213" cy="461963"/>
          </a:xfrm>
          <a:prstGeom prst="rect">
            <a:avLst/>
          </a:prstGeom>
          <a:noFill/>
          <a:ln w="9525">
            <a:noFill/>
            <a:miter lim="800000"/>
            <a:headEnd/>
            <a:tailEnd/>
          </a:ln>
        </p:spPr>
        <p:txBody>
          <a:bodyPr wrap="none">
            <a:spAutoFit/>
          </a:bodyPr>
          <a:lstStyle/>
          <a:p>
            <a:pPr algn="ctr"/>
            <a:r>
              <a:rPr lang="en-US" sz="1200" dirty="0"/>
              <a:t>Spindle Speed Control: Use the speeds </a:t>
            </a:r>
          </a:p>
          <a:p>
            <a:pPr algn="ctr"/>
            <a:r>
              <a:rPr lang="en-US" sz="1200" dirty="0"/>
              <a:t>recommended for each drilling operation</a:t>
            </a:r>
          </a:p>
        </p:txBody>
      </p:sp>
      <p:cxnSp>
        <p:nvCxnSpPr>
          <p:cNvPr id="14" name="Straight Arrow Connector 13"/>
          <p:cNvCxnSpPr/>
          <p:nvPr/>
        </p:nvCxnSpPr>
        <p:spPr>
          <a:xfrm rot="10800000">
            <a:off x="5181600" y="2514603"/>
            <a:ext cx="1676400" cy="4222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2"/>
          <p:cNvSpPr txBox="1">
            <a:spLocks noChangeArrowheads="1"/>
          </p:cNvSpPr>
          <p:nvPr/>
        </p:nvSpPr>
        <p:spPr>
          <a:xfrm>
            <a:off x="152400" y="609600"/>
            <a:ext cx="7391400" cy="650875"/>
          </a:xfrm>
          <a:prstGeom prst="rect">
            <a:avLst/>
          </a:prstGeom>
        </p:spPr>
        <p:txBody>
          <a:bodyPr/>
          <a:lstStyle/>
          <a:p>
            <a:pPr>
              <a:defRPr/>
            </a:pPr>
            <a:r>
              <a:rPr lang="en-US" sz="2800" kern="0" dirty="0">
                <a:solidFill>
                  <a:schemeClr val="bg1">
                    <a:lumMod val="75000"/>
                  </a:schemeClr>
                </a:solidFill>
                <a:latin typeface="+mj-lt"/>
                <a:ea typeface="+mj-ea"/>
                <a:cs typeface="+mj-cs"/>
              </a:rPr>
              <a:t>Milling Machine: Safety Features and Operation</a:t>
            </a:r>
          </a:p>
        </p:txBody>
      </p:sp>
      <p:sp>
        <p:nvSpPr>
          <p:cNvPr id="16" name="TextBox 22"/>
          <p:cNvSpPr txBox="1">
            <a:spLocks noChangeArrowheads="1"/>
          </p:cNvSpPr>
          <p:nvPr/>
        </p:nvSpPr>
        <p:spPr bwMode="auto">
          <a:xfrm>
            <a:off x="178904" y="1066800"/>
            <a:ext cx="7010400" cy="461963"/>
          </a:xfrm>
          <a:prstGeom prst="rect">
            <a:avLst/>
          </a:prstGeom>
          <a:noFill/>
          <a:ln w="9525">
            <a:noFill/>
            <a:miter lim="800000"/>
            <a:headEnd/>
            <a:tailEnd/>
          </a:ln>
        </p:spPr>
        <p:txBody>
          <a:bodyPr>
            <a:spAutoFit/>
          </a:bodyPr>
          <a:lstStyle/>
          <a:p>
            <a:r>
              <a:rPr lang="en-US" sz="1200" i="1" dirty="0">
                <a:solidFill>
                  <a:schemeClr val="bg1">
                    <a:lumMod val="50000"/>
                  </a:schemeClr>
                </a:solidFill>
              </a:rPr>
              <a:t>With the safety shield closed and  your safety glasses on, practice turning the machine on and off (turn off with both the off button and the emergency stop). Practice changing the speed of the spindle. </a:t>
            </a:r>
          </a:p>
        </p:txBody>
      </p:sp>
      <p:cxnSp>
        <p:nvCxnSpPr>
          <p:cNvPr id="17" name="Straight Arrow Connector 16"/>
          <p:cNvCxnSpPr/>
          <p:nvPr/>
        </p:nvCxnSpPr>
        <p:spPr>
          <a:xfrm rot="10800000" flipV="1">
            <a:off x="5187950" y="2057400"/>
            <a:ext cx="374650" cy="12541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62400" y="2057400"/>
            <a:ext cx="685800" cy="76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30"/>
          <p:cNvSpPr txBox="1">
            <a:spLocks noChangeArrowheads="1"/>
          </p:cNvSpPr>
          <p:nvPr/>
        </p:nvSpPr>
        <p:spPr bwMode="auto">
          <a:xfrm>
            <a:off x="2916238" y="1901825"/>
            <a:ext cx="1089025" cy="276225"/>
          </a:xfrm>
          <a:prstGeom prst="rect">
            <a:avLst/>
          </a:prstGeom>
          <a:noFill/>
          <a:ln w="9525">
            <a:noFill/>
            <a:miter lim="800000"/>
            <a:headEnd/>
            <a:tailEnd/>
          </a:ln>
        </p:spPr>
        <p:txBody>
          <a:bodyPr wrap="none">
            <a:spAutoFit/>
          </a:bodyPr>
          <a:lstStyle/>
          <a:p>
            <a:r>
              <a:rPr lang="en-US" sz="1200"/>
              <a:t>red off button</a:t>
            </a:r>
          </a:p>
        </p:txBody>
      </p:sp>
      <p:cxnSp>
        <p:nvCxnSpPr>
          <p:cNvPr id="20" name="Straight Arrow Connector 19"/>
          <p:cNvCxnSpPr/>
          <p:nvPr/>
        </p:nvCxnSpPr>
        <p:spPr>
          <a:xfrm flipV="1">
            <a:off x="3962400" y="2246313"/>
            <a:ext cx="685800" cy="3968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33"/>
          <p:cNvSpPr txBox="1">
            <a:spLocks noChangeArrowheads="1"/>
          </p:cNvSpPr>
          <p:nvPr/>
        </p:nvSpPr>
        <p:spPr bwMode="auto">
          <a:xfrm>
            <a:off x="2759075" y="2168525"/>
            <a:ext cx="1258888" cy="277813"/>
          </a:xfrm>
          <a:prstGeom prst="rect">
            <a:avLst/>
          </a:prstGeom>
          <a:noFill/>
          <a:ln w="9525">
            <a:noFill/>
            <a:miter lim="800000"/>
            <a:headEnd/>
            <a:tailEnd/>
          </a:ln>
        </p:spPr>
        <p:txBody>
          <a:bodyPr wrap="none">
            <a:spAutoFit/>
          </a:bodyPr>
          <a:lstStyle/>
          <a:p>
            <a:r>
              <a:rPr lang="en-US" sz="1200"/>
              <a:t>green on button</a:t>
            </a:r>
          </a:p>
        </p:txBody>
      </p:sp>
      <p:cxnSp>
        <p:nvCxnSpPr>
          <p:cNvPr id="22" name="Straight Arrow Connector 21"/>
          <p:cNvCxnSpPr/>
          <p:nvPr/>
        </p:nvCxnSpPr>
        <p:spPr>
          <a:xfrm>
            <a:off x="2362200" y="3505200"/>
            <a:ext cx="1600200" cy="8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4" cstate="print"/>
          <a:srcRect/>
          <a:stretch>
            <a:fillRect/>
          </a:stretch>
        </p:blipFill>
        <p:spPr bwMode="auto">
          <a:xfrm>
            <a:off x="6172200" y="3649662"/>
            <a:ext cx="2786063" cy="1954213"/>
          </a:xfrm>
          <a:prstGeom prst="rect">
            <a:avLst/>
          </a:prstGeom>
          <a:noFill/>
          <a:ln w="9525">
            <a:noFill/>
            <a:miter lim="800000"/>
            <a:headEnd/>
            <a:tailEnd/>
          </a:ln>
        </p:spPr>
      </p:pic>
      <p:cxnSp>
        <p:nvCxnSpPr>
          <p:cNvPr id="24" name="Straight Arrow Connector 23"/>
          <p:cNvCxnSpPr/>
          <p:nvPr/>
        </p:nvCxnSpPr>
        <p:spPr>
          <a:xfrm rot="16200000" flipH="1">
            <a:off x="6934200" y="3698875"/>
            <a:ext cx="762000" cy="152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45" descr="emergency stop.jpg"/>
          <p:cNvPicPr>
            <a:picLocks noChangeAspect="1"/>
          </p:cNvPicPr>
          <p:nvPr/>
        </p:nvPicPr>
        <p:blipFill>
          <a:blip r:embed="rId5" cstate="print"/>
          <a:srcRect/>
          <a:stretch>
            <a:fillRect/>
          </a:stretch>
        </p:blipFill>
        <p:spPr bwMode="auto">
          <a:xfrm>
            <a:off x="7162800" y="1611312"/>
            <a:ext cx="1647825" cy="1325563"/>
          </a:xfrm>
          <a:prstGeom prst="rect">
            <a:avLst/>
          </a:prstGeom>
          <a:noFill/>
          <a:ln w="9525">
            <a:noFill/>
            <a:miter lim="800000"/>
            <a:headEnd/>
            <a:tailEnd/>
          </a:ln>
        </p:spPr>
      </p:pic>
      <p:cxnSp>
        <p:nvCxnSpPr>
          <p:cNvPr id="26" name="Straight Arrow Connector 25"/>
          <p:cNvCxnSpPr/>
          <p:nvPr/>
        </p:nvCxnSpPr>
        <p:spPr>
          <a:xfrm>
            <a:off x="6934200" y="2098675"/>
            <a:ext cx="685800" cy="152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p:nvPicPr>
        <p:blipFill>
          <a:blip r:embed="rId6" cstate="print"/>
          <a:srcRect/>
          <a:stretch>
            <a:fillRect/>
          </a:stretch>
        </p:blipFill>
        <p:spPr bwMode="auto">
          <a:xfrm>
            <a:off x="609600" y="4343400"/>
            <a:ext cx="2886075" cy="2095500"/>
          </a:xfrm>
          <a:prstGeom prst="rect">
            <a:avLst/>
          </a:prstGeom>
          <a:noFill/>
          <a:ln w="9525">
            <a:noFill/>
            <a:miter lim="800000"/>
            <a:headEnd/>
            <a:tailEnd/>
          </a:ln>
        </p:spPr>
      </p:pic>
      <p:cxnSp>
        <p:nvCxnSpPr>
          <p:cNvPr id="28" name="Straight Arrow Connector 27"/>
          <p:cNvCxnSpPr/>
          <p:nvPr/>
        </p:nvCxnSpPr>
        <p:spPr>
          <a:xfrm rot="16200000" flipH="1">
            <a:off x="1714500" y="3848100"/>
            <a:ext cx="838200" cy="609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10"/>
          <p:cNvSpPr txBox="1">
            <a:spLocks noChangeArrowheads="1"/>
          </p:cNvSpPr>
          <p:nvPr/>
        </p:nvSpPr>
        <p:spPr bwMode="auto">
          <a:xfrm>
            <a:off x="152400" y="2632075"/>
            <a:ext cx="2514600" cy="1462088"/>
          </a:xfrm>
          <a:prstGeom prst="rect">
            <a:avLst/>
          </a:prstGeom>
          <a:noFill/>
          <a:ln w="9525">
            <a:noFill/>
            <a:miter lim="800000"/>
            <a:headEnd/>
            <a:tailEnd/>
          </a:ln>
        </p:spPr>
        <p:txBody>
          <a:bodyPr wrap="square">
            <a:spAutoFit/>
          </a:bodyPr>
          <a:lstStyle/>
          <a:p>
            <a:r>
              <a:rPr lang="en-US" sz="1100" dirty="0"/>
              <a:t>Safety Shield: </a:t>
            </a:r>
            <a:r>
              <a:rPr lang="en-US" sz="1100" dirty="0">
                <a:solidFill>
                  <a:srgbClr val="C00000"/>
                </a:solidFill>
              </a:rPr>
              <a:t>Do not start machine if this shield is not in place. </a:t>
            </a:r>
            <a:r>
              <a:rPr lang="en-US" sz="1100" dirty="0"/>
              <a:t>Be sure that there is adequate clearance between the bottom of this shield and the top of the milling vise before adjusting the crank handle for z-translation of the cutting head assembly.</a:t>
            </a:r>
          </a:p>
          <a:p>
            <a:endParaRPr lang="en-US" sz="1200" dirty="0"/>
          </a:p>
        </p:txBody>
      </p:sp>
      <p:sp>
        <p:nvSpPr>
          <p:cNvPr id="29"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13</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 descr="milling machine.jpg"/>
          <p:cNvPicPr>
            <a:picLocks noChangeAspect="1"/>
          </p:cNvPicPr>
          <p:nvPr/>
        </p:nvPicPr>
        <p:blipFill>
          <a:blip r:embed="rId3" cstate="print"/>
          <a:srcRect/>
          <a:stretch>
            <a:fillRect/>
          </a:stretch>
        </p:blipFill>
        <p:spPr bwMode="auto">
          <a:xfrm>
            <a:off x="2424112" y="1649413"/>
            <a:ext cx="4378325" cy="4922837"/>
          </a:xfrm>
          <a:prstGeom prst="rect">
            <a:avLst/>
          </a:prstGeom>
          <a:noFill/>
          <a:ln w="9525">
            <a:noFill/>
            <a:miter lim="800000"/>
            <a:headEnd/>
            <a:tailEnd/>
          </a:ln>
        </p:spPr>
      </p:pic>
      <p:sp>
        <p:nvSpPr>
          <p:cNvPr id="12" name="Rectangle 2"/>
          <p:cNvSpPr txBox="1">
            <a:spLocks noChangeArrowheads="1"/>
          </p:cNvSpPr>
          <p:nvPr/>
        </p:nvSpPr>
        <p:spPr>
          <a:xfrm>
            <a:off x="23192" y="609600"/>
            <a:ext cx="8816008" cy="457201"/>
          </a:xfrm>
          <a:prstGeom prst="rect">
            <a:avLst/>
          </a:prstGeom>
        </p:spPr>
        <p:txBody>
          <a:bodyPr/>
          <a:lstStyle/>
          <a:p>
            <a:pPr>
              <a:defRPr/>
            </a:pPr>
            <a:r>
              <a:rPr lang="en-US" sz="2200" kern="0" dirty="0">
                <a:solidFill>
                  <a:schemeClr val="bg1">
                    <a:lumMod val="75000"/>
                  </a:schemeClr>
                </a:solidFill>
                <a:latin typeface="+mj-lt"/>
                <a:ea typeface="+mj-ea"/>
                <a:cs typeface="+mj-cs"/>
              </a:rPr>
              <a:t>Milling Machine: Loading a Workpiece into the Vise and Tool into the Chuck</a:t>
            </a:r>
          </a:p>
        </p:txBody>
      </p:sp>
      <p:sp>
        <p:nvSpPr>
          <p:cNvPr id="13" name="TextBox 22"/>
          <p:cNvSpPr txBox="1">
            <a:spLocks noChangeArrowheads="1"/>
          </p:cNvSpPr>
          <p:nvPr/>
        </p:nvSpPr>
        <p:spPr bwMode="auto">
          <a:xfrm>
            <a:off x="39756" y="986136"/>
            <a:ext cx="7239000" cy="461665"/>
          </a:xfrm>
          <a:prstGeom prst="rect">
            <a:avLst/>
          </a:prstGeom>
          <a:noFill/>
          <a:ln w="9525">
            <a:noFill/>
            <a:miter lim="800000"/>
            <a:headEnd/>
            <a:tailEnd/>
          </a:ln>
        </p:spPr>
        <p:txBody>
          <a:bodyPr wrap="square">
            <a:spAutoFit/>
          </a:bodyPr>
          <a:lstStyle/>
          <a:p>
            <a:r>
              <a:rPr lang="en-US" sz="1200" i="1" dirty="0">
                <a:solidFill>
                  <a:schemeClr val="bg1">
                    <a:lumMod val="50000"/>
                  </a:schemeClr>
                </a:solidFill>
              </a:rPr>
              <a:t>Place the parallels into the vise followed by the </a:t>
            </a:r>
            <a:r>
              <a:rPr lang="en-US" sz="1200" i="1" dirty="0" err="1">
                <a:solidFill>
                  <a:schemeClr val="bg1">
                    <a:lumMod val="50000"/>
                  </a:schemeClr>
                </a:solidFill>
              </a:rPr>
              <a:t>workpiece</a:t>
            </a:r>
            <a:r>
              <a:rPr lang="en-US" sz="1200" i="1" dirty="0">
                <a:solidFill>
                  <a:schemeClr val="bg1">
                    <a:lumMod val="50000"/>
                  </a:schemeClr>
                </a:solidFill>
              </a:rPr>
              <a:t>. Then, </a:t>
            </a:r>
            <a:r>
              <a:rPr lang="en-US" sz="1200" i="1" dirty="0" smtClean="0">
                <a:solidFill>
                  <a:schemeClr val="bg1">
                    <a:lumMod val="50000"/>
                  </a:schemeClr>
                </a:solidFill>
              </a:rPr>
              <a:t>use the  </a:t>
            </a:r>
            <a:r>
              <a:rPr lang="en-US" sz="1200" i="1" dirty="0">
                <a:solidFill>
                  <a:schemeClr val="bg1">
                    <a:lumMod val="50000"/>
                  </a:schemeClr>
                </a:solidFill>
              </a:rPr>
              <a:t>vise handle to tighten the slide on the milling machine. Make sure the </a:t>
            </a:r>
            <a:r>
              <a:rPr lang="en-US" sz="1200" i="1" dirty="0" err="1">
                <a:solidFill>
                  <a:schemeClr val="bg1">
                    <a:lumMod val="50000"/>
                  </a:schemeClr>
                </a:solidFill>
              </a:rPr>
              <a:t>workpiece</a:t>
            </a:r>
            <a:r>
              <a:rPr lang="en-US" sz="1200" i="1" dirty="0">
                <a:solidFill>
                  <a:schemeClr val="bg1">
                    <a:lumMod val="50000"/>
                  </a:schemeClr>
                </a:solidFill>
              </a:rPr>
              <a:t> is securely clamped in the vise before beginning work.</a:t>
            </a:r>
          </a:p>
        </p:txBody>
      </p:sp>
      <p:pic>
        <p:nvPicPr>
          <p:cNvPr id="14" name="Picture 2"/>
          <p:cNvPicPr>
            <a:picLocks noChangeAspect="1" noChangeArrowheads="1"/>
          </p:cNvPicPr>
          <p:nvPr/>
        </p:nvPicPr>
        <p:blipFill>
          <a:blip r:embed="rId4" cstate="print"/>
          <a:srcRect/>
          <a:stretch>
            <a:fillRect/>
          </a:stretch>
        </p:blipFill>
        <p:spPr bwMode="auto">
          <a:xfrm>
            <a:off x="6843712" y="1730375"/>
            <a:ext cx="2143125" cy="2905125"/>
          </a:xfrm>
          <a:prstGeom prst="rect">
            <a:avLst/>
          </a:prstGeom>
          <a:noFill/>
          <a:ln w="9525">
            <a:noFill/>
            <a:miter lim="800000"/>
            <a:headEnd/>
            <a:tailEnd/>
          </a:ln>
        </p:spPr>
      </p:pic>
      <p:sp>
        <p:nvSpPr>
          <p:cNvPr id="15" name="TextBox 30"/>
          <p:cNvSpPr txBox="1">
            <a:spLocks noChangeArrowheads="1"/>
          </p:cNvSpPr>
          <p:nvPr/>
        </p:nvSpPr>
        <p:spPr bwMode="auto">
          <a:xfrm>
            <a:off x="5243512" y="2111375"/>
            <a:ext cx="1531938" cy="646113"/>
          </a:xfrm>
          <a:prstGeom prst="rect">
            <a:avLst/>
          </a:prstGeom>
          <a:noFill/>
          <a:ln w="9525">
            <a:noFill/>
            <a:miter lim="800000"/>
            <a:headEnd/>
            <a:tailEnd/>
          </a:ln>
        </p:spPr>
        <p:txBody>
          <a:bodyPr wrap="none">
            <a:spAutoFit/>
          </a:bodyPr>
          <a:lstStyle/>
          <a:p>
            <a:r>
              <a:rPr lang="en-US" sz="1200"/>
              <a:t>load drill bit or other</a:t>
            </a:r>
          </a:p>
          <a:p>
            <a:r>
              <a:rPr lang="en-US" sz="1200"/>
              <a:t>tool into chuck and </a:t>
            </a:r>
          </a:p>
          <a:p>
            <a:r>
              <a:rPr lang="en-US" sz="1200"/>
              <a:t>tighten with key</a:t>
            </a:r>
          </a:p>
        </p:txBody>
      </p:sp>
      <p:cxnSp>
        <p:nvCxnSpPr>
          <p:cNvPr id="16" name="Straight Arrow Connector 15"/>
          <p:cNvCxnSpPr/>
          <p:nvPr/>
        </p:nvCxnSpPr>
        <p:spPr>
          <a:xfrm>
            <a:off x="6386512" y="2644775"/>
            <a:ext cx="1584325" cy="1825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412455" y="3012282"/>
            <a:ext cx="1503363" cy="9207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5" cstate="print"/>
          <a:srcRect l="15561" r="10825"/>
          <a:stretch>
            <a:fillRect/>
          </a:stretch>
        </p:blipFill>
        <p:spPr bwMode="auto">
          <a:xfrm>
            <a:off x="5867400" y="4702175"/>
            <a:ext cx="2590800" cy="2079625"/>
          </a:xfrm>
          <a:prstGeom prst="rect">
            <a:avLst/>
          </a:prstGeom>
          <a:noFill/>
          <a:ln w="9525">
            <a:solidFill>
              <a:schemeClr val="tx1"/>
            </a:solidFill>
            <a:miter lim="800000"/>
            <a:headEnd/>
            <a:tailEnd/>
          </a:ln>
        </p:spPr>
      </p:pic>
      <p:sp>
        <p:nvSpPr>
          <p:cNvPr id="19" name="TextBox 10"/>
          <p:cNvSpPr txBox="1">
            <a:spLocks noChangeArrowheads="1"/>
          </p:cNvSpPr>
          <p:nvPr/>
        </p:nvSpPr>
        <p:spPr bwMode="auto">
          <a:xfrm>
            <a:off x="6081712" y="4930775"/>
            <a:ext cx="958850" cy="276225"/>
          </a:xfrm>
          <a:prstGeom prst="rect">
            <a:avLst/>
          </a:prstGeom>
          <a:noFill/>
          <a:ln w="9525">
            <a:noFill/>
            <a:miter lim="800000"/>
            <a:headEnd/>
            <a:tailEnd/>
          </a:ln>
        </p:spPr>
        <p:txBody>
          <a:bodyPr wrap="none">
            <a:spAutoFit/>
          </a:bodyPr>
          <a:lstStyle/>
          <a:p>
            <a:r>
              <a:rPr lang="en-US" sz="1200">
                <a:solidFill>
                  <a:schemeClr val="bg1"/>
                </a:solidFill>
              </a:rPr>
              <a:t>vise handle</a:t>
            </a:r>
          </a:p>
        </p:txBody>
      </p:sp>
      <p:cxnSp>
        <p:nvCxnSpPr>
          <p:cNvPr id="20" name="Straight Arrow Connector 19"/>
          <p:cNvCxnSpPr/>
          <p:nvPr/>
        </p:nvCxnSpPr>
        <p:spPr>
          <a:xfrm>
            <a:off x="6843712" y="5235575"/>
            <a:ext cx="533400" cy="3810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3" descr="E:\pump project\pictures\04-locking-the-x-y-axis.jpg"/>
          <p:cNvPicPr>
            <a:picLocks noChangeAspect="1" noChangeArrowheads="1"/>
          </p:cNvPicPr>
          <p:nvPr/>
        </p:nvPicPr>
        <p:blipFill>
          <a:blip r:embed="rId6" cstate="print"/>
          <a:srcRect/>
          <a:stretch>
            <a:fillRect/>
          </a:stretch>
        </p:blipFill>
        <p:spPr bwMode="auto">
          <a:xfrm>
            <a:off x="138112" y="4092575"/>
            <a:ext cx="3429000" cy="2571750"/>
          </a:xfrm>
          <a:prstGeom prst="rect">
            <a:avLst/>
          </a:prstGeom>
          <a:noFill/>
          <a:ln w="9525">
            <a:noFill/>
            <a:miter lim="800000"/>
            <a:headEnd/>
            <a:tailEnd/>
          </a:ln>
        </p:spPr>
      </p:pic>
      <p:sp>
        <p:nvSpPr>
          <p:cNvPr id="22" name="TextBox 27"/>
          <p:cNvSpPr txBox="1">
            <a:spLocks noChangeArrowheads="1"/>
          </p:cNvSpPr>
          <p:nvPr/>
        </p:nvSpPr>
        <p:spPr bwMode="auto">
          <a:xfrm>
            <a:off x="366712" y="2187575"/>
            <a:ext cx="1752600" cy="1570038"/>
          </a:xfrm>
          <a:prstGeom prst="rect">
            <a:avLst/>
          </a:prstGeom>
          <a:noFill/>
          <a:ln w="9525">
            <a:noFill/>
            <a:miter lim="800000"/>
            <a:headEnd/>
            <a:tailEnd/>
          </a:ln>
        </p:spPr>
        <p:txBody>
          <a:bodyPr>
            <a:spAutoFit/>
          </a:bodyPr>
          <a:lstStyle/>
          <a:p>
            <a:r>
              <a:rPr lang="en-US" sz="1200" dirty="0"/>
              <a:t>nut for locking down </a:t>
            </a:r>
          </a:p>
          <a:p>
            <a:r>
              <a:rPr lang="en-US" sz="1200" dirty="0"/>
              <a:t>x stage of x-y table (be careful not to move the y-stage if this nut is downward  (make sure it’s pointing upward), or you could break off the nut.</a:t>
            </a:r>
          </a:p>
        </p:txBody>
      </p:sp>
      <p:cxnSp>
        <p:nvCxnSpPr>
          <p:cNvPr id="23" name="Straight Arrow Connector 22"/>
          <p:cNvCxnSpPr/>
          <p:nvPr/>
        </p:nvCxnSpPr>
        <p:spPr>
          <a:xfrm rot="16200000" flipH="1">
            <a:off x="1966912" y="3635375"/>
            <a:ext cx="2286000" cy="1981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1319212" y="4054475"/>
            <a:ext cx="1371600" cy="2286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15"/>
          <p:cNvSpPr txBox="1">
            <a:spLocks noChangeArrowheads="1"/>
          </p:cNvSpPr>
          <p:nvPr/>
        </p:nvSpPr>
        <p:spPr bwMode="auto">
          <a:xfrm>
            <a:off x="6843712" y="3559175"/>
            <a:ext cx="2057400" cy="923925"/>
          </a:xfrm>
          <a:prstGeom prst="rect">
            <a:avLst/>
          </a:prstGeom>
          <a:noFill/>
          <a:ln w="9525">
            <a:noFill/>
            <a:miter lim="800000"/>
            <a:headEnd/>
            <a:tailEnd/>
          </a:ln>
        </p:spPr>
        <p:txBody>
          <a:bodyPr>
            <a:spAutoFit/>
          </a:bodyPr>
          <a:lstStyle/>
          <a:p>
            <a:pPr algn="ctr"/>
            <a:r>
              <a:rPr lang="en-US">
                <a:solidFill>
                  <a:schemeClr val="bg1"/>
                </a:solidFill>
              </a:rPr>
              <a:t>Don’t forget to </a:t>
            </a:r>
          </a:p>
          <a:p>
            <a:pPr algn="ctr"/>
            <a:r>
              <a:rPr lang="en-US">
                <a:solidFill>
                  <a:schemeClr val="bg1"/>
                </a:solidFill>
              </a:rPr>
              <a:t>Remove key </a:t>
            </a:r>
          </a:p>
          <a:p>
            <a:pPr algn="ctr"/>
            <a:r>
              <a:rPr lang="en-US">
                <a:solidFill>
                  <a:schemeClr val="bg1"/>
                </a:solidFill>
              </a:rPr>
              <a:t>from chuck!</a:t>
            </a:r>
          </a:p>
        </p:txBody>
      </p:sp>
      <p:sp>
        <p:nvSpPr>
          <p:cNvPr id="31"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14</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 descr="milling machine.jpg"/>
          <p:cNvPicPr>
            <a:picLocks noChangeAspect="1"/>
          </p:cNvPicPr>
          <p:nvPr/>
        </p:nvPicPr>
        <p:blipFill>
          <a:blip r:embed="rId3" cstate="print"/>
          <a:srcRect/>
          <a:stretch>
            <a:fillRect/>
          </a:stretch>
        </p:blipFill>
        <p:spPr bwMode="auto">
          <a:xfrm>
            <a:off x="6553200" y="1828800"/>
            <a:ext cx="2173288" cy="2443163"/>
          </a:xfrm>
          <a:prstGeom prst="rect">
            <a:avLst/>
          </a:prstGeom>
          <a:noFill/>
          <a:ln w="9525">
            <a:noFill/>
            <a:miter lim="800000"/>
            <a:headEnd/>
            <a:tailEnd/>
          </a:ln>
        </p:spPr>
      </p:pic>
      <p:sp>
        <p:nvSpPr>
          <p:cNvPr id="12" name="Rectangle 2"/>
          <p:cNvSpPr txBox="1">
            <a:spLocks noChangeArrowheads="1"/>
          </p:cNvSpPr>
          <p:nvPr/>
        </p:nvSpPr>
        <p:spPr>
          <a:xfrm>
            <a:off x="261732" y="715962"/>
            <a:ext cx="3810000" cy="884238"/>
          </a:xfrm>
          <a:prstGeom prst="rect">
            <a:avLst/>
          </a:prstGeom>
        </p:spPr>
        <p:txBody>
          <a:bodyPr/>
          <a:lstStyle/>
          <a:p>
            <a:pPr>
              <a:defRPr/>
            </a:pPr>
            <a:r>
              <a:rPr lang="en-US" sz="5400" kern="0" dirty="0">
                <a:solidFill>
                  <a:schemeClr val="bg1">
                    <a:lumMod val="75000"/>
                  </a:schemeClr>
                </a:solidFill>
                <a:latin typeface="+mj-lt"/>
                <a:ea typeface="+mj-ea"/>
                <a:cs typeface="+mj-cs"/>
              </a:rPr>
              <a:t>Safety Rules</a:t>
            </a:r>
          </a:p>
        </p:txBody>
      </p:sp>
      <p:sp>
        <p:nvSpPr>
          <p:cNvPr id="13" name="Rectangle 8"/>
          <p:cNvSpPr>
            <a:spLocks noChangeArrowheads="1"/>
          </p:cNvSpPr>
          <p:nvPr/>
        </p:nvSpPr>
        <p:spPr bwMode="auto">
          <a:xfrm>
            <a:off x="381000" y="1752600"/>
            <a:ext cx="6096000" cy="2862322"/>
          </a:xfrm>
          <a:prstGeom prst="rect">
            <a:avLst/>
          </a:prstGeom>
          <a:noFill/>
          <a:ln w="9525">
            <a:noFill/>
            <a:miter lim="800000"/>
            <a:headEnd/>
            <a:tailEnd/>
          </a:ln>
        </p:spPr>
        <p:txBody>
          <a:bodyPr wrap="square">
            <a:spAutoFit/>
          </a:bodyPr>
          <a:lstStyle/>
          <a:p>
            <a:pPr marL="342900" indent="-342900">
              <a:buFontTx/>
              <a:buAutoNum type="arabicPeriod"/>
            </a:pPr>
            <a:r>
              <a:rPr lang="en-US" sz="1200" dirty="0">
                <a:solidFill>
                  <a:schemeClr val="bg1">
                    <a:lumMod val="50000"/>
                  </a:schemeClr>
                </a:solidFill>
              </a:rPr>
              <a:t>Do not operate any machine unless authorized to do so by the instructor.</a:t>
            </a:r>
          </a:p>
          <a:p>
            <a:pPr marL="342900" indent="-342900">
              <a:buFontTx/>
              <a:buAutoNum type="arabicPeriod"/>
            </a:pPr>
            <a:r>
              <a:rPr lang="en-US" sz="1200" dirty="0">
                <a:solidFill>
                  <a:schemeClr val="bg1">
                    <a:lumMod val="50000"/>
                  </a:schemeClr>
                </a:solidFill>
              </a:rPr>
              <a:t>Do not attempt to oil, clean, adjust or repair any machine while it is in operation.</a:t>
            </a:r>
          </a:p>
          <a:p>
            <a:pPr marL="342900" indent="-342900">
              <a:buFontTx/>
              <a:buAutoNum type="arabicPeriod"/>
            </a:pPr>
            <a:r>
              <a:rPr lang="en-US" sz="1200" dirty="0">
                <a:solidFill>
                  <a:schemeClr val="bg1">
                    <a:lumMod val="50000"/>
                  </a:schemeClr>
                </a:solidFill>
              </a:rPr>
              <a:t>Wear appropriate clothing for the work to be done – loose clothing can be caught up in rotating equipment, pulling you into the equipment.</a:t>
            </a:r>
          </a:p>
          <a:p>
            <a:pPr marL="342900" indent="-342900">
              <a:buFontTx/>
              <a:buAutoNum type="arabicPeriod"/>
            </a:pPr>
            <a:r>
              <a:rPr lang="en-US" sz="1200" dirty="0">
                <a:solidFill>
                  <a:schemeClr val="bg1">
                    <a:lumMod val="50000"/>
                  </a:schemeClr>
                </a:solidFill>
              </a:rPr>
              <a:t>No “horse play” is allowed in the lab.</a:t>
            </a:r>
          </a:p>
          <a:p>
            <a:pPr marL="342900" indent="-342900">
              <a:buFontTx/>
              <a:buAutoNum type="arabicPeriod"/>
            </a:pPr>
            <a:r>
              <a:rPr lang="en-US" sz="1200" dirty="0">
                <a:solidFill>
                  <a:schemeClr val="bg1">
                    <a:lumMod val="50000"/>
                  </a:schemeClr>
                </a:solidFill>
              </a:rPr>
              <a:t>To prevent tripping or cutting a foot, keep floor clear of scraps, chips and supplies.</a:t>
            </a:r>
          </a:p>
          <a:p>
            <a:pPr marL="342900" indent="-342900">
              <a:buFontTx/>
              <a:buAutoNum type="arabicPeriod"/>
            </a:pPr>
            <a:r>
              <a:rPr lang="en-US" sz="1200" dirty="0">
                <a:solidFill>
                  <a:schemeClr val="bg1">
                    <a:lumMod val="50000"/>
                  </a:schemeClr>
                </a:solidFill>
              </a:rPr>
              <a:t>Turn off the equipment you are using before leaving it.</a:t>
            </a:r>
          </a:p>
          <a:p>
            <a:pPr marL="342900" indent="-342900">
              <a:buFontTx/>
              <a:buAutoNum type="arabicPeriod"/>
            </a:pPr>
            <a:r>
              <a:rPr lang="en-US" sz="1200" dirty="0">
                <a:solidFill>
                  <a:schemeClr val="bg1">
                    <a:lumMod val="50000"/>
                  </a:schemeClr>
                </a:solidFill>
              </a:rPr>
              <a:t>Safety glasses or a face shield must be worn when using tools or equipment.</a:t>
            </a:r>
          </a:p>
          <a:p>
            <a:pPr marL="342900" indent="-342900">
              <a:buFontTx/>
              <a:buAutoNum type="arabicPeriod"/>
            </a:pPr>
            <a:r>
              <a:rPr lang="en-US" sz="1200" dirty="0">
                <a:solidFill>
                  <a:schemeClr val="bg1">
                    <a:lumMod val="50000"/>
                  </a:schemeClr>
                </a:solidFill>
              </a:rPr>
              <a:t>Put tools away when not in use.</a:t>
            </a:r>
          </a:p>
          <a:p>
            <a:pPr marL="342900" indent="-342900">
              <a:buFontTx/>
              <a:buAutoNum type="arabicPeriod"/>
            </a:pPr>
            <a:r>
              <a:rPr lang="en-US" sz="1200" dirty="0">
                <a:solidFill>
                  <a:schemeClr val="bg1">
                    <a:lumMod val="50000"/>
                  </a:schemeClr>
                </a:solidFill>
              </a:rPr>
              <a:t>Do not use rags on rotating work.</a:t>
            </a:r>
          </a:p>
          <a:p>
            <a:pPr marL="342900" indent="-342900">
              <a:buFontTx/>
              <a:buAutoNum type="arabicPeriod"/>
            </a:pPr>
            <a:r>
              <a:rPr lang="en-US" sz="1200" dirty="0">
                <a:solidFill>
                  <a:schemeClr val="bg1">
                    <a:lumMod val="50000"/>
                  </a:schemeClr>
                </a:solidFill>
              </a:rPr>
              <a:t>Do not attempt to hold work with rags while using any rotating equipment.</a:t>
            </a:r>
          </a:p>
          <a:p>
            <a:pPr marL="342900" indent="-342900">
              <a:buFontTx/>
              <a:buAutoNum type="arabicPeriod"/>
            </a:pPr>
            <a:r>
              <a:rPr lang="en-US" sz="1200" dirty="0">
                <a:solidFill>
                  <a:schemeClr val="bg1">
                    <a:lumMod val="50000"/>
                  </a:schemeClr>
                </a:solidFill>
              </a:rPr>
              <a:t>Long hair must be tucked under a cap when you are operating rotating equipment.</a:t>
            </a:r>
          </a:p>
          <a:p>
            <a:pPr marL="342900" indent="-342900">
              <a:buFontTx/>
              <a:buAutoNum type="arabicPeriod"/>
            </a:pPr>
            <a:r>
              <a:rPr lang="en-US" sz="1200" dirty="0">
                <a:solidFill>
                  <a:schemeClr val="bg1">
                    <a:lumMod val="50000"/>
                  </a:schemeClr>
                </a:solidFill>
              </a:rPr>
              <a:t>Report any unsafe working conditions and/or practices to the instructor.</a:t>
            </a:r>
          </a:p>
          <a:p>
            <a:pPr marL="342900" indent="-342900">
              <a:buFontTx/>
              <a:buAutoNum type="arabicPeriod"/>
            </a:pPr>
            <a:r>
              <a:rPr lang="en-US" sz="1200" dirty="0">
                <a:solidFill>
                  <a:schemeClr val="bg1">
                    <a:lumMod val="50000"/>
                  </a:schemeClr>
                </a:solidFill>
              </a:rPr>
              <a:t>Take all common sense precautions. If you have an accident, report it immediately to the instructor.</a:t>
            </a:r>
          </a:p>
        </p:txBody>
      </p:sp>
      <p:pic>
        <p:nvPicPr>
          <p:cNvPr id="14" name="Picture 2" descr="http://commons.wikimedia.org/wiki/Image:Stop_sign.png">
            <a:hlinkClick r:id="rId4"/>
          </p:cNvPr>
          <p:cNvPicPr>
            <a:picLocks noChangeAspect="1" noChangeArrowheads="1"/>
          </p:cNvPicPr>
          <p:nvPr/>
        </p:nvPicPr>
        <p:blipFill>
          <a:blip r:embed="rId5" cstate="print"/>
          <a:srcRect/>
          <a:stretch>
            <a:fillRect/>
          </a:stretch>
        </p:blipFill>
        <p:spPr bwMode="auto">
          <a:xfrm>
            <a:off x="457200" y="4800600"/>
            <a:ext cx="1447800" cy="1447800"/>
          </a:xfrm>
          <a:prstGeom prst="rect">
            <a:avLst/>
          </a:prstGeom>
          <a:noFill/>
          <a:ln w="9525">
            <a:noFill/>
            <a:miter lim="800000"/>
            <a:headEnd/>
            <a:tailEnd/>
          </a:ln>
        </p:spPr>
      </p:pic>
      <p:sp>
        <p:nvSpPr>
          <p:cNvPr id="15" name="TextBox 10"/>
          <p:cNvSpPr txBox="1">
            <a:spLocks noChangeArrowheads="1"/>
          </p:cNvSpPr>
          <p:nvPr/>
        </p:nvSpPr>
        <p:spPr bwMode="auto">
          <a:xfrm>
            <a:off x="1905000" y="4800600"/>
            <a:ext cx="5486400" cy="1477963"/>
          </a:xfrm>
          <a:prstGeom prst="rect">
            <a:avLst/>
          </a:prstGeom>
          <a:noFill/>
          <a:ln w="9525">
            <a:noFill/>
            <a:miter lim="800000"/>
            <a:headEnd/>
            <a:tailEnd/>
          </a:ln>
        </p:spPr>
        <p:txBody>
          <a:bodyPr>
            <a:spAutoFit/>
          </a:bodyPr>
          <a:lstStyle/>
          <a:p>
            <a:r>
              <a:rPr lang="en-US"/>
              <a:t>Do not begin to fabricate your pump until you have carefully read the operating and safety instructions above and agree to operate the equipment in a responsible manner. </a:t>
            </a:r>
            <a:r>
              <a:rPr lang="en-US" i="1">
                <a:solidFill>
                  <a:srgbClr val="C00000"/>
                </a:solidFill>
              </a:rPr>
              <a:t>You must sign the safety contract before beginning fabrication.</a:t>
            </a:r>
          </a:p>
        </p:txBody>
      </p:sp>
      <p:pic>
        <p:nvPicPr>
          <p:cNvPr id="16" name="Picture 2" descr="http://commons.wikimedia.org/wiki/Image:Stop_sign.png">
            <a:hlinkClick r:id="rId4"/>
          </p:cNvPr>
          <p:cNvPicPr>
            <a:picLocks noChangeAspect="1" noChangeArrowheads="1"/>
          </p:cNvPicPr>
          <p:nvPr/>
        </p:nvPicPr>
        <p:blipFill>
          <a:blip r:embed="rId5" cstate="print"/>
          <a:srcRect/>
          <a:stretch>
            <a:fillRect/>
          </a:stretch>
        </p:blipFill>
        <p:spPr bwMode="auto">
          <a:xfrm>
            <a:off x="7162800" y="4800600"/>
            <a:ext cx="1447800" cy="1447800"/>
          </a:xfrm>
          <a:prstGeom prst="rect">
            <a:avLst/>
          </a:prstGeom>
          <a:noFill/>
          <a:ln w="9525">
            <a:noFill/>
            <a:miter lim="800000"/>
            <a:headEnd/>
            <a:tailEnd/>
          </a:ln>
        </p:spPr>
      </p:pic>
      <p:sp>
        <p:nvSpPr>
          <p:cNvPr id="17" name="Rectangle 16"/>
          <p:cNvSpPr/>
          <p:nvPr/>
        </p:nvSpPr>
        <p:spPr>
          <a:xfrm>
            <a:off x="381000" y="4724400"/>
            <a:ext cx="83820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15</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83704" y="685800"/>
            <a:ext cx="8431696" cy="8382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The operations below are performed by University technicians</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j-lt"/>
                <a:ea typeface="+mj-ea"/>
                <a:cs typeface="+mj-cs"/>
              </a:rPr>
              <a:t>(do not do this yourself).</a:t>
            </a:r>
          </a:p>
        </p:txBody>
      </p:sp>
      <p:pic>
        <p:nvPicPr>
          <p:cNvPr id="12" name="Picture 3" descr="41 - chop saw.jpg"/>
          <p:cNvPicPr>
            <a:picLocks noChangeAspect="1"/>
          </p:cNvPicPr>
          <p:nvPr/>
        </p:nvPicPr>
        <p:blipFill>
          <a:blip r:embed="rId3" cstate="print"/>
          <a:srcRect/>
          <a:stretch>
            <a:fillRect/>
          </a:stretch>
        </p:blipFill>
        <p:spPr bwMode="auto">
          <a:xfrm>
            <a:off x="5334000" y="2938463"/>
            <a:ext cx="3371850" cy="3009900"/>
          </a:xfrm>
          <a:prstGeom prst="rect">
            <a:avLst/>
          </a:prstGeom>
          <a:noFill/>
          <a:ln w="9525">
            <a:noFill/>
            <a:miter lim="800000"/>
            <a:headEnd/>
            <a:tailEnd/>
          </a:ln>
        </p:spPr>
      </p:pic>
      <p:pic>
        <p:nvPicPr>
          <p:cNvPr id="13" name="Picture 4" descr="42 - table saw.jpg"/>
          <p:cNvPicPr>
            <a:picLocks noChangeAspect="1"/>
          </p:cNvPicPr>
          <p:nvPr/>
        </p:nvPicPr>
        <p:blipFill>
          <a:blip r:embed="rId4" cstate="print"/>
          <a:srcRect/>
          <a:stretch>
            <a:fillRect/>
          </a:stretch>
        </p:blipFill>
        <p:spPr bwMode="auto">
          <a:xfrm>
            <a:off x="2403475" y="2963863"/>
            <a:ext cx="2667000" cy="2973387"/>
          </a:xfrm>
          <a:prstGeom prst="rect">
            <a:avLst/>
          </a:prstGeom>
          <a:noFill/>
          <a:ln w="9525">
            <a:noFill/>
            <a:miter lim="800000"/>
            <a:headEnd/>
            <a:tailEnd/>
          </a:ln>
        </p:spPr>
      </p:pic>
      <p:sp>
        <p:nvSpPr>
          <p:cNvPr id="14" name="Rectangle 2"/>
          <p:cNvSpPr txBox="1">
            <a:spLocks noChangeArrowheads="1"/>
          </p:cNvSpPr>
          <p:nvPr/>
        </p:nvSpPr>
        <p:spPr bwMode="auto">
          <a:xfrm>
            <a:off x="457200" y="1371600"/>
            <a:ext cx="8229600" cy="1676400"/>
          </a:xfrm>
          <a:prstGeom prst="rect">
            <a:avLst/>
          </a:prstGeom>
          <a:noFill/>
          <a:ln w="9525">
            <a:noFill/>
            <a:miter lim="800000"/>
            <a:headEnd/>
            <a:tailEnd/>
          </a:ln>
        </p:spPr>
        <p:txBody>
          <a:bodyPr anchor="ctr"/>
          <a:lstStyle/>
          <a:p>
            <a:pPr marL="342900" indent="-342900">
              <a:buFont typeface="+mj-lt"/>
              <a:buAutoNum type="arabicPeriod"/>
              <a:defRPr/>
            </a:pPr>
            <a:r>
              <a:rPr lang="en-US" sz="1600" kern="0" dirty="0">
                <a:solidFill>
                  <a:schemeClr val="bg1">
                    <a:lumMod val="50000"/>
                  </a:schemeClr>
                </a:solidFill>
                <a:latin typeface="+mj-lt"/>
                <a:ea typeface="+mj-ea"/>
                <a:cs typeface="+mj-cs"/>
              </a:rPr>
              <a:t>Rip the PVC sheet into 2 inch wide strips using a table saw. Then, chop these strips into 2 inch long segments for the pump face plate using a chop saw. </a:t>
            </a:r>
          </a:p>
          <a:p>
            <a:pPr marL="342900" indent="-342900">
              <a:buFont typeface="+mj-lt"/>
              <a:buAutoNum type="arabicPeriod"/>
              <a:defRPr/>
            </a:pPr>
            <a:endParaRPr lang="en-US" sz="1600" kern="0" dirty="0">
              <a:solidFill>
                <a:schemeClr val="bg1">
                  <a:lumMod val="50000"/>
                </a:schemeClr>
              </a:solidFill>
              <a:latin typeface="+mj-lt"/>
              <a:ea typeface="+mj-ea"/>
              <a:cs typeface="+mj-cs"/>
            </a:endParaRPr>
          </a:p>
          <a:p>
            <a:pPr marL="342900" indent="-342900">
              <a:buFont typeface="+mj-lt"/>
              <a:buAutoNum type="arabicPeriod"/>
              <a:defRPr/>
            </a:pPr>
            <a:r>
              <a:rPr lang="en-US" sz="1600" kern="0" dirty="0">
                <a:solidFill>
                  <a:schemeClr val="bg1">
                    <a:lumMod val="50000"/>
                  </a:schemeClr>
                </a:solidFill>
                <a:latin typeface="+mj-lt"/>
                <a:ea typeface="+mj-ea"/>
                <a:cs typeface="+mj-cs"/>
              </a:rPr>
              <a:t>Saw the 2 inch x 2 inch PVC rod into a 0.9 inch long segment for the pump body using a chop saw.</a:t>
            </a:r>
          </a:p>
        </p:txBody>
      </p:sp>
      <p:pic>
        <p:nvPicPr>
          <p:cNvPr id="15" name="Picture 18" descr="raw materials.jpg"/>
          <p:cNvPicPr>
            <a:picLocks noChangeAspect="1"/>
          </p:cNvPicPr>
          <p:nvPr/>
        </p:nvPicPr>
        <p:blipFill>
          <a:blip r:embed="rId5" cstate="print"/>
          <a:srcRect/>
          <a:stretch>
            <a:fillRect/>
          </a:stretch>
        </p:blipFill>
        <p:spPr bwMode="auto">
          <a:xfrm>
            <a:off x="574675" y="2955925"/>
            <a:ext cx="1592263" cy="1752600"/>
          </a:xfrm>
          <a:prstGeom prst="rect">
            <a:avLst/>
          </a:prstGeom>
          <a:noFill/>
          <a:ln w="9525">
            <a:noFill/>
            <a:miter lim="800000"/>
            <a:headEnd/>
            <a:tailEnd/>
          </a:ln>
        </p:spPr>
      </p:pic>
      <p:sp>
        <p:nvSpPr>
          <p:cNvPr id="16" name="TextBox 6"/>
          <p:cNvSpPr txBox="1">
            <a:spLocks noChangeArrowheads="1"/>
          </p:cNvSpPr>
          <p:nvPr/>
        </p:nvSpPr>
        <p:spPr bwMode="auto">
          <a:xfrm>
            <a:off x="3268663" y="5945188"/>
            <a:ext cx="880177"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table saw</a:t>
            </a:r>
          </a:p>
        </p:txBody>
      </p:sp>
      <p:sp>
        <p:nvSpPr>
          <p:cNvPr id="17" name="TextBox 7"/>
          <p:cNvSpPr txBox="1">
            <a:spLocks noChangeArrowheads="1"/>
          </p:cNvSpPr>
          <p:nvPr/>
        </p:nvSpPr>
        <p:spPr bwMode="auto">
          <a:xfrm>
            <a:off x="6553200" y="5945188"/>
            <a:ext cx="867930"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chop saw</a:t>
            </a:r>
          </a:p>
        </p:txBody>
      </p:sp>
      <p:sp>
        <p:nvSpPr>
          <p:cNvPr id="18" name="TextBox 8"/>
          <p:cNvSpPr txBox="1">
            <a:spLocks noChangeArrowheads="1"/>
          </p:cNvSpPr>
          <p:nvPr/>
        </p:nvSpPr>
        <p:spPr bwMode="auto">
          <a:xfrm>
            <a:off x="762000" y="4716463"/>
            <a:ext cx="1176476"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raw materials</a:t>
            </a:r>
          </a:p>
        </p:txBody>
      </p:sp>
      <p:pic>
        <p:nvPicPr>
          <p:cNvPr id="19" name="Picture 9" descr="45 processed materials.jpg"/>
          <p:cNvPicPr>
            <a:picLocks noChangeAspect="1"/>
          </p:cNvPicPr>
          <p:nvPr/>
        </p:nvPicPr>
        <p:blipFill>
          <a:blip r:embed="rId6" cstate="print"/>
          <a:srcRect/>
          <a:stretch>
            <a:fillRect/>
          </a:stretch>
        </p:blipFill>
        <p:spPr bwMode="auto">
          <a:xfrm>
            <a:off x="533400" y="5181600"/>
            <a:ext cx="1651000" cy="1204913"/>
          </a:xfrm>
          <a:prstGeom prst="rect">
            <a:avLst/>
          </a:prstGeom>
          <a:noFill/>
          <a:ln w="9525">
            <a:noFill/>
            <a:miter lim="800000"/>
            <a:headEnd/>
            <a:tailEnd/>
          </a:ln>
        </p:spPr>
      </p:pic>
      <p:sp>
        <p:nvSpPr>
          <p:cNvPr id="20" name="TextBox 10"/>
          <p:cNvSpPr txBox="1">
            <a:spLocks noChangeArrowheads="1"/>
          </p:cNvSpPr>
          <p:nvPr/>
        </p:nvSpPr>
        <p:spPr bwMode="auto">
          <a:xfrm>
            <a:off x="406400" y="6392863"/>
            <a:ext cx="1805815"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materials after cutting</a:t>
            </a:r>
          </a:p>
        </p:txBody>
      </p:sp>
      <p:sp>
        <p:nvSpPr>
          <p:cNvPr id="21"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16</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381000" y="609600"/>
            <a:ext cx="6477000" cy="1295400"/>
          </a:xfrm>
          <a:prstGeom prst="rect">
            <a:avLst/>
          </a:prstGeom>
        </p:spPr>
        <p:txBody>
          <a:bodyPr/>
          <a:lstStyle/>
          <a:p>
            <a:pPr>
              <a:defRPr/>
            </a:pPr>
            <a:r>
              <a:rPr lang="en-US" b="1" kern="0" dirty="0">
                <a:solidFill>
                  <a:schemeClr val="bg1">
                    <a:lumMod val="50000"/>
                  </a:schemeClr>
                </a:solidFill>
                <a:latin typeface="+mj-lt"/>
                <a:ea typeface="+mj-ea"/>
                <a:cs typeface="+mj-cs"/>
              </a:rPr>
              <a:t>Bushing and Seal: </a:t>
            </a:r>
            <a:r>
              <a:rPr lang="en-US" kern="0" dirty="0">
                <a:solidFill>
                  <a:schemeClr val="bg1">
                    <a:lumMod val="50000"/>
                  </a:schemeClr>
                </a:solidFill>
                <a:latin typeface="+mj-lt"/>
                <a:ea typeface="+mj-ea"/>
                <a:cs typeface="+mj-cs"/>
              </a:rPr>
              <a:t>University technicians have fabricated a bushing and seal to prevent your pump from leaking around the DC motor shaft. The seal is made from a bearing grade bronze rod and a small o-ring. The bronze rod is prepared using a lathe, which you will learn to use in ENGR 121.</a:t>
            </a:r>
          </a:p>
        </p:txBody>
      </p:sp>
      <p:pic>
        <p:nvPicPr>
          <p:cNvPr id="12" name="Picture 3" descr="46 - beveling bronze.jpg"/>
          <p:cNvPicPr>
            <a:picLocks noChangeAspect="1"/>
          </p:cNvPicPr>
          <p:nvPr/>
        </p:nvPicPr>
        <p:blipFill>
          <a:blip r:embed="rId3" cstate="print"/>
          <a:srcRect/>
          <a:stretch>
            <a:fillRect/>
          </a:stretch>
        </p:blipFill>
        <p:spPr bwMode="auto">
          <a:xfrm>
            <a:off x="533400" y="2209800"/>
            <a:ext cx="2133600" cy="1714500"/>
          </a:xfrm>
          <a:prstGeom prst="rect">
            <a:avLst/>
          </a:prstGeom>
          <a:noFill/>
          <a:ln w="9525">
            <a:noFill/>
            <a:miter lim="800000"/>
            <a:headEnd/>
            <a:tailEnd/>
          </a:ln>
        </p:spPr>
      </p:pic>
      <p:pic>
        <p:nvPicPr>
          <p:cNvPr id="13" name="Picture 5" descr="52 - lathe.jpg"/>
          <p:cNvPicPr>
            <a:picLocks noChangeAspect="1"/>
          </p:cNvPicPr>
          <p:nvPr/>
        </p:nvPicPr>
        <p:blipFill>
          <a:blip r:embed="rId4" cstate="print"/>
          <a:srcRect/>
          <a:stretch>
            <a:fillRect/>
          </a:stretch>
        </p:blipFill>
        <p:spPr bwMode="auto">
          <a:xfrm>
            <a:off x="6781800" y="742950"/>
            <a:ext cx="1905000" cy="1057275"/>
          </a:xfrm>
          <a:prstGeom prst="rect">
            <a:avLst/>
          </a:prstGeom>
          <a:noFill/>
          <a:ln w="9525">
            <a:noFill/>
            <a:miter lim="800000"/>
            <a:headEnd/>
            <a:tailEnd/>
          </a:ln>
        </p:spPr>
      </p:pic>
      <p:sp>
        <p:nvSpPr>
          <p:cNvPr id="14" name="TextBox 6"/>
          <p:cNvSpPr txBox="1">
            <a:spLocks noChangeArrowheads="1"/>
          </p:cNvSpPr>
          <p:nvPr/>
        </p:nvSpPr>
        <p:spPr bwMode="auto">
          <a:xfrm>
            <a:off x="7475538" y="1804988"/>
            <a:ext cx="573087" cy="307975"/>
          </a:xfrm>
          <a:prstGeom prst="rect">
            <a:avLst/>
          </a:prstGeom>
          <a:noFill/>
          <a:ln w="9525">
            <a:noFill/>
            <a:miter lim="800000"/>
            <a:headEnd/>
            <a:tailEnd/>
          </a:ln>
        </p:spPr>
        <p:txBody>
          <a:bodyPr wrap="none">
            <a:spAutoFit/>
          </a:bodyPr>
          <a:lstStyle/>
          <a:p>
            <a:r>
              <a:rPr lang="en-US" sz="1400" dirty="0">
                <a:solidFill>
                  <a:schemeClr val="bg1">
                    <a:lumMod val="50000"/>
                  </a:schemeClr>
                </a:solidFill>
              </a:rPr>
              <a:t>lathe</a:t>
            </a:r>
          </a:p>
        </p:txBody>
      </p:sp>
      <p:sp>
        <p:nvSpPr>
          <p:cNvPr id="15" name="TextBox 7"/>
          <p:cNvSpPr txBox="1">
            <a:spLocks noChangeArrowheads="1"/>
          </p:cNvSpPr>
          <p:nvPr/>
        </p:nvSpPr>
        <p:spPr bwMode="auto">
          <a:xfrm>
            <a:off x="458788" y="3929063"/>
            <a:ext cx="1977593"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STEP 1: bevel bronze rod</a:t>
            </a:r>
          </a:p>
        </p:txBody>
      </p:sp>
      <p:pic>
        <p:nvPicPr>
          <p:cNvPr id="16" name="Picture 8" descr="47 - center drilling bronze.jpg"/>
          <p:cNvPicPr>
            <a:picLocks noChangeAspect="1"/>
          </p:cNvPicPr>
          <p:nvPr/>
        </p:nvPicPr>
        <p:blipFill>
          <a:blip r:embed="rId5" cstate="print"/>
          <a:srcRect/>
          <a:stretch>
            <a:fillRect/>
          </a:stretch>
        </p:blipFill>
        <p:spPr bwMode="auto">
          <a:xfrm>
            <a:off x="2944813" y="2209800"/>
            <a:ext cx="2895600" cy="1698625"/>
          </a:xfrm>
          <a:prstGeom prst="rect">
            <a:avLst/>
          </a:prstGeom>
          <a:noFill/>
          <a:ln w="9525">
            <a:noFill/>
            <a:miter lim="800000"/>
            <a:headEnd/>
            <a:tailEnd/>
          </a:ln>
        </p:spPr>
      </p:pic>
      <p:sp>
        <p:nvSpPr>
          <p:cNvPr id="17" name="TextBox 9"/>
          <p:cNvSpPr txBox="1">
            <a:spLocks noChangeArrowheads="1"/>
          </p:cNvSpPr>
          <p:nvPr/>
        </p:nvSpPr>
        <p:spPr bwMode="auto">
          <a:xfrm>
            <a:off x="2881313" y="3914775"/>
            <a:ext cx="2682145"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STEP 2: center drilling with #42 bit</a:t>
            </a:r>
          </a:p>
        </p:txBody>
      </p:sp>
      <p:pic>
        <p:nvPicPr>
          <p:cNvPr id="18" name="Picture 10" descr="48 - making o-ring seat in bronze.jpg"/>
          <p:cNvPicPr>
            <a:picLocks noChangeAspect="1"/>
          </p:cNvPicPr>
          <p:nvPr/>
        </p:nvPicPr>
        <p:blipFill>
          <a:blip r:embed="rId6" cstate="print"/>
          <a:srcRect/>
          <a:stretch>
            <a:fillRect/>
          </a:stretch>
        </p:blipFill>
        <p:spPr bwMode="auto">
          <a:xfrm>
            <a:off x="6126163" y="2209800"/>
            <a:ext cx="2430462" cy="1695450"/>
          </a:xfrm>
          <a:prstGeom prst="rect">
            <a:avLst/>
          </a:prstGeom>
          <a:noFill/>
          <a:ln w="9525">
            <a:noFill/>
            <a:miter lim="800000"/>
            <a:headEnd/>
            <a:tailEnd/>
          </a:ln>
        </p:spPr>
      </p:pic>
      <p:sp>
        <p:nvSpPr>
          <p:cNvPr id="19" name="TextBox 11"/>
          <p:cNvSpPr txBox="1">
            <a:spLocks noChangeArrowheads="1"/>
          </p:cNvSpPr>
          <p:nvPr/>
        </p:nvSpPr>
        <p:spPr bwMode="auto">
          <a:xfrm>
            <a:off x="6061075" y="3898900"/>
            <a:ext cx="2503488" cy="522288"/>
          </a:xfrm>
          <a:prstGeom prst="rect">
            <a:avLst/>
          </a:prstGeom>
          <a:noFill/>
          <a:ln w="9525">
            <a:noFill/>
            <a:miter lim="800000"/>
            <a:headEnd/>
            <a:tailEnd/>
          </a:ln>
        </p:spPr>
        <p:txBody>
          <a:bodyPr>
            <a:spAutoFit/>
          </a:bodyPr>
          <a:lstStyle/>
          <a:p>
            <a:r>
              <a:rPr lang="en-US" sz="1400" dirty="0">
                <a:solidFill>
                  <a:schemeClr val="bg1">
                    <a:lumMod val="50000"/>
                  </a:schemeClr>
                </a:solidFill>
              </a:rPr>
              <a:t>STEP 3: make o-ring seat with 13/64 end mill </a:t>
            </a:r>
          </a:p>
        </p:txBody>
      </p:sp>
      <p:pic>
        <p:nvPicPr>
          <p:cNvPr id="20" name="Picture 12" descr="49 - parting the bronze.jpg"/>
          <p:cNvPicPr>
            <a:picLocks noChangeAspect="1"/>
          </p:cNvPicPr>
          <p:nvPr/>
        </p:nvPicPr>
        <p:blipFill>
          <a:blip r:embed="rId7" cstate="print"/>
          <a:srcRect/>
          <a:stretch>
            <a:fillRect/>
          </a:stretch>
        </p:blipFill>
        <p:spPr bwMode="auto">
          <a:xfrm>
            <a:off x="533400" y="4572000"/>
            <a:ext cx="2600325" cy="1708150"/>
          </a:xfrm>
          <a:prstGeom prst="rect">
            <a:avLst/>
          </a:prstGeom>
          <a:noFill/>
          <a:ln w="9525">
            <a:noFill/>
            <a:miter lim="800000"/>
            <a:headEnd/>
            <a:tailEnd/>
          </a:ln>
        </p:spPr>
      </p:pic>
      <p:sp>
        <p:nvSpPr>
          <p:cNvPr id="21" name="TextBox 13"/>
          <p:cNvSpPr txBox="1">
            <a:spLocks noChangeArrowheads="1"/>
          </p:cNvSpPr>
          <p:nvPr/>
        </p:nvSpPr>
        <p:spPr bwMode="auto">
          <a:xfrm>
            <a:off x="476250" y="6275388"/>
            <a:ext cx="2108462"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STEP 4: parting bronze rod</a:t>
            </a:r>
          </a:p>
        </p:txBody>
      </p:sp>
      <p:pic>
        <p:nvPicPr>
          <p:cNvPr id="22" name="Picture 15" descr="50 - gluing o-ring.jpg"/>
          <p:cNvPicPr>
            <a:picLocks noChangeAspect="1"/>
          </p:cNvPicPr>
          <p:nvPr/>
        </p:nvPicPr>
        <p:blipFill>
          <a:blip r:embed="rId8" cstate="print"/>
          <a:srcRect/>
          <a:stretch>
            <a:fillRect/>
          </a:stretch>
        </p:blipFill>
        <p:spPr bwMode="auto">
          <a:xfrm>
            <a:off x="3444875" y="4572000"/>
            <a:ext cx="2236788" cy="1727200"/>
          </a:xfrm>
          <a:prstGeom prst="rect">
            <a:avLst/>
          </a:prstGeom>
          <a:noFill/>
          <a:ln w="9525">
            <a:noFill/>
            <a:miter lim="800000"/>
            <a:headEnd/>
            <a:tailEnd/>
          </a:ln>
        </p:spPr>
      </p:pic>
      <p:sp>
        <p:nvSpPr>
          <p:cNvPr id="23" name="TextBox 17"/>
          <p:cNvSpPr txBox="1">
            <a:spLocks noChangeArrowheads="1"/>
          </p:cNvSpPr>
          <p:nvPr/>
        </p:nvSpPr>
        <p:spPr bwMode="auto">
          <a:xfrm>
            <a:off x="3375025" y="6308725"/>
            <a:ext cx="1714315"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STEP 5: glue in o-ring</a:t>
            </a:r>
          </a:p>
        </p:txBody>
      </p:sp>
      <p:pic>
        <p:nvPicPr>
          <p:cNvPr id="24" name="Picture 18" descr="51 - oring and bronze.jpg"/>
          <p:cNvPicPr>
            <a:picLocks noChangeAspect="1"/>
          </p:cNvPicPr>
          <p:nvPr/>
        </p:nvPicPr>
        <p:blipFill>
          <a:blip r:embed="rId9" cstate="print"/>
          <a:srcRect/>
          <a:stretch>
            <a:fillRect/>
          </a:stretch>
        </p:blipFill>
        <p:spPr bwMode="auto">
          <a:xfrm>
            <a:off x="6019800" y="4572000"/>
            <a:ext cx="838200" cy="1728788"/>
          </a:xfrm>
          <a:prstGeom prst="rect">
            <a:avLst/>
          </a:prstGeom>
          <a:noFill/>
          <a:ln w="9525">
            <a:noFill/>
            <a:miter lim="800000"/>
            <a:headEnd/>
            <a:tailEnd/>
          </a:ln>
        </p:spPr>
      </p:pic>
      <p:pic>
        <p:nvPicPr>
          <p:cNvPr id="25" name="Picture 19" descr="53 - oring bushing.jpg"/>
          <p:cNvPicPr>
            <a:picLocks noChangeAspect="1"/>
          </p:cNvPicPr>
          <p:nvPr/>
        </p:nvPicPr>
        <p:blipFill>
          <a:blip r:embed="rId10" cstate="print"/>
          <a:srcRect/>
          <a:stretch>
            <a:fillRect/>
          </a:stretch>
        </p:blipFill>
        <p:spPr bwMode="auto">
          <a:xfrm>
            <a:off x="7029450" y="4572000"/>
            <a:ext cx="1504950" cy="1725613"/>
          </a:xfrm>
          <a:prstGeom prst="rect">
            <a:avLst/>
          </a:prstGeom>
          <a:noFill/>
          <a:ln w="9525">
            <a:noFill/>
            <a:miter lim="800000"/>
            <a:headEnd/>
            <a:tailEnd/>
          </a:ln>
        </p:spPr>
      </p:pic>
      <p:sp>
        <p:nvSpPr>
          <p:cNvPr id="26" name="TextBox 20"/>
          <p:cNvSpPr txBox="1">
            <a:spLocks noChangeArrowheads="1"/>
          </p:cNvSpPr>
          <p:nvPr/>
        </p:nvSpPr>
        <p:spPr bwMode="auto">
          <a:xfrm>
            <a:off x="6324600" y="6308725"/>
            <a:ext cx="1859805"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finished bushing / seal </a:t>
            </a:r>
          </a:p>
        </p:txBody>
      </p:sp>
      <p:sp>
        <p:nvSpPr>
          <p:cNvPr id="27"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17</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57200" y="762000"/>
            <a:ext cx="7682948" cy="5334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j-lt"/>
                <a:ea typeface="+mj-ea"/>
                <a:cs typeface="+mj-cs"/>
              </a:rPr>
              <a:t>Draw an X on the top of the block to find the center</a:t>
            </a:r>
          </a:p>
        </p:txBody>
      </p:sp>
      <p:pic>
        <p:nvPicPr>
          <p:cNvPr id="12" name="Picture 4" descr="making X.jpg"/>
          <p:cNvPicPr>
            <a:picLocks noChangeAspect="1"/>
          </p:cNvPicPr>
          <p:nvPr/>
        </p:nvPicPr>
        <p:blipFill>
          <a:blip r:embed="rId3" cstate="print"/>
          <a:srcRect/>
          <a:stretch>
            <a:fillRect/>
          </a:stretch>
        </p:blipFill>
        <p:spPr bwMode="auto">
          <a:xfrm>
            <a:off x="569844" y="1427162"/>
            <a:ext cx="4495800" cy="5049838"/>
          </a:xfrm>
          <a:prstGeom prst="rect">
            <a:avLst/>
          </a:prstGeom>
          <a:noFill/>
          <a:ln w="9525">
            <a:noFill/>
            <a:miter lim="800000"/>
            <a:headEnd/>
            <a:tailEnd/>
          </a:ln>
        </p:spPr>
      </p:pic>
      <p:sp>
        <p:nvSpPr>
          <p:cNvPr id="8"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18</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57200" y="533400"/>
            <a:ext cx="8229600" cy="1143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j-lt"/>
                <a:ea typeface="+mj-ea"/>
                <a:cs typeface="+mj-cs"/>
              </a:rPr>
              <a:t>Clamp the block into the milling vise – make sure the parallels are supporting the </a:t>
            </a:r>
            <a:r>
              <a:rPr kumimoji="0" lang="en-US" sz="2800" b="0" i="0" u="none" strike="noStrike" kern="1200" cap="none" spc="0" normalizeH="0" baseline="0" noProof="0" dirty="0" err="1" smtClean="0">
                <a:ln>
                  <a:noFill/>
                </a:ln>
                <a:solidFill>
                  <a:schemeClr val="bg1">
                    <a:lumMod val="75000"/>
                  </a:schemeClr>
                </a:solidFill>
                <a:effectLst/>
                <a:uLnTx/>
                <a:uFillTx/>
                <a:latin typeface="+mj-lt"/>
                <a:ea typeface="+mj-ea"/>
                <a:cs typeface="+mj-cs"/>
              </a:rPr>
              <a:t>workpiece</a:t>
            </a:r>
            <a:r>
              <a:rPr kumimoji="0" lang="en-US" sz="2800" b="0" i="0" u="none" strike="noStrike" kern="1200" cap="none" spc="0" normalizeH="0" baseline="0" noProof="0" dirty="0" smtClean="0">
                <a:ln>
                  <a:noFill/>
                </a:ln>
                <a:solidFill>
                  <a:schemeClr val="bg1">
                    <a:lumMod val="75000"/>
                  </a:schemeClr>
                </a:solidFill>
                <a:effectLst/>
                <a:uLnTx/>
                <a:uFillTx/>
                <a:latin typeface="+mj-lt"/>
                <a:ea typeface="+mj-ea"/>
                <a:cs typeface="+mj-cs"/>
              </a:rPr>
              <a:t>.</a:t>
            </a:r>
          </a:p>
        </p:txBody>
      </p:sp>
      <p:grpSp>
        <p:nvGrpSpPr>
          <p:cNvPr id="12" name="Group 8"/>
          <p:cNvGrpSpPr>
            <a:grpSpLocks/>
          </p:cNvGrpSpPr>
          <p:nvPr/>
        </p:nvGrpSpPr>
        <p:grpSpPr bwMode="auto">
          <a:xfrm>
            <a:off x="567221" y="1516063"/>
            <a:ext cx="6721475" cy="5189537"/>
            <a:chOff x="1219200" y="1143000"/>
            <a:chExt cx="6720840" cy="5189220"/>
          </a:xfrm>
        </p:grpSpPr>
        <p:pic>
          <p:nvPicPr>
            <p:cNvPr id="13" name="Picture 6" descr="5 - N bit and parallels.jpg"/>
            <p:cNvPicPr>
              <a:picLocks noChangeAspect="1"/>
            </p:cNvPicPr>
            <p:nvPr/>
          </p:nvPicPr>
          <p:blipFill>
            <a:blip r:embed="rId3" cstate="print"/>
            <a:srcRect/>
            <a:stretch>
              <a:fillRect/>
            </a:stretch>
          </p:blipFill>
          <p:spPr bwMode="auto">
            <a:xfrm>
              <a:off x="1219200" y="1143000"/>
              <a:ext cx="6720840" cy="5189220"/>
            </a:xfrm>
            <a:prstGeom prst="rect">
              <a:avLst/>
            </a:prstGeom>
            <a:noFill/>
            <a:ln w="9525">
              <a:noFill/>
              <a:miter lim="800000"/>
              <a:headEnd/>
              <a:tailEnd/>
            </a:ln>
          </p:spPr>
        </p:pic>
        <p:sp>
          <p:nvSpPr>
            <p:cNvPr id="14" name="TextBox 4"/>
            <p:cNvSpPr txBox="1">
              <a:spLocks noChangeArrowheads="1"/>
            </p:cNvSpPr>
            <p:nvPr/>
          </p:nvSpPr>
          <p:spPr bwMode="auto">
            <a:xfrm>
              <a:off x="5257800" y="4800600"/>
              <a:ext cx="1531938" cy="461963"/>
            </a:xfrm>
            <a:prstGeom prst="rect">
              <a:avLst/>
            </a:prstGeom>
            <a:noFill/>
            <a:ln w="9525">
              <a:noFill/>
              <a:miter lim="800000"/>
              <a:headEnd/>
              <a:tailEnd/>
            </a:ln>
          </p:spPr>
          <p:txBody>
            <a:bodyPr>
              <a:spAutoFit/>
            </a:bodyPr>
            <a:lstStyle/>
            <a:p>
              <a:r>
                <a:rPr lang="en-US" sz="2400" dirty="0">
                  <a:solidFill>
                    <a:schemeClr val="bg1"/>
                  </a:solidFill>
                </a:rPr>
                <a:t>parallels</a:t>
              </a:r>
            </a:p>
          </p:txBody>
        </p:sp>
        <p:cxnSp>
          <p:nvCxnSpPr>
            <p:cNvPr id="15" name="Straight Arrow Connector 14"/>
            <p:cNvCxnSpPr/>
            <p:nvPr/>
          </p:nvCxnSpPr>
          <p:spPr>
            <a:xfrm rot="10800000">
              <a:off x="2895442" y="4495595"/>
              <a:ext cx="2209591" cy="53336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19</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a:t>
            </a:fld>
            <a:endParaRPr lang="en-US" dirty="0"/>
          </a:p>
        </p:txBody>
      </p:sp>
      <p:sp>
        <p:nvSpPr>
          <p:cNvPr id="7" name="TextBox 6"/>
          <p:cNvSpPr txBox="1"/>
          <p:nvPr/>
        </p:nvSpPr>
        <p:spPr>
          <a:xfrm>
            <a:off x="711900" y="2667000"/>
            <a:ext cx="7898700" cy="2893100"/>
          </a:xfrm>
          <a:prstGeom prst="rect">
            <a:avLst/>
          </a:prstGeom>
          <a:noFill/>
        </p:spPr>
        <p:txBody>
          <a:bodyPr wrap="square" rtlCol="0">
            <a:spAutoFit/>
          </a:bodyPr>
          <a:lstStyle/>
          <a:p>
            <a:r>
              <a:rPr lang="en-US" sz="1400" dirty="0" smtClean="0">
                <a:solidFill>
                  <a:schemeClr val="bg1">
                    <a:lumMod val="50000"/>
                  </a:schemeClr>
                </a:solidFill>
              </a:rPr>
              <a:t>The content of this presentation is for informational purposes only and is intended only for students attending Louisiana Tech University.  </a:t>
            </a:r>
          </a:p>
          <a:p>
            <a:endParaRPr lang="en-US" sz="1400" dirty="0">
              <a:solidFill>
                <a:schemeClr val="bg1">
                  <a:lumMod val="50000"/>
                </a:schemeClr>
              </a:solidFill>
            </a:endParaRPr>
          </a:p>
          <a:p>
            <a:r>
              <a:rPr lang="en-US" sz="1400" dirty="0" smtClean="0">
                <a:solidFill>
                  <a:schemeClr val="bg1">
                    <a:lumMod val="50000"/>
                  </a:schemeClr>
                </a:solidFill>
              </a:rPr>
              <a:t>The author of this information does not make any claims as to the validity or accuracy of the information or methods presented. </a:t>
            </a:r>
          </a:p>
          <a:p>
            <a:endParaRPr lang="en-US" sz="1400" dirty="0">
              <a:solidFill>
                <a:schemeClr val="bg1">
                  <a:lumMod val="50000"/>
                </a:schemeClr>
              </a:solidFill>
            </a:endParaRPr>
          </a:p>
          <a:p>
            <a:r>
              <a:rPr lang="en-US" sz="1400" dirty="0" smtClean="0">
                <a:solidFill>
                  <a:schemeClr val="bg1">
                    <a:lumMod val="50000"/>
                  </a:schemeClr>
                </a:solidFill>
              </a:rPr>
              <a:t>The procedures </a:t>
            </a:r>
            <a:r>
              <a:rPr lang="en-US" sz="1400" dirty="0">
                <a:solidFill>
                  <a:schemeClr val="bg1">
                    <a:lumMod val="50000"/>
                  </a:schemeClr>
                </a:solidFill>
              </a:rPr>
              <a:t>demonstrated </a:t>
            </a:r>
            <a:r>
              <a:rPr lang="en-US" sz="1400" dirty="0" smtClean="0">
                <a:solidFill>
                  <a:schemeClr val="bg1">
                    <a:lumMod val="50000"/>
                  </a:schemeClr>
                </a:solidFill>
              </a:rPr>
              <a:t>here </a:t>
            </a:r>
            <a:r>
              <a:rPr lang="en-US" sz="1400" dirty="0">
                <a:solidFill>
                  <a:schemeClr val="bg1">
                    <a:lumMod val="50000"/>
                  </a:schemeClr>
                </a:solidFill>
              </a:rPr>
              <a:t>are potentially dangerous and could result in injury or damage. </a:t>
            </a:r>
            <a:endParaRPr lang="en-US" sz="1400" dirty="0" smtClean="0">
              <a:solidFill>
                <a:schemeClr val="bg1">
                  <a:lumMod val="50000"/>
                </a:schemeClr>
              </a:solidFill>
            </a:endParaRPr>
          </a:p>
          <a:p>
            <a:endParaRPr lang="en-US" sz="1400" dirty="0">
              <a:solidFill>
                <a:schemeClr val="bg1">
                  <a:lumMod val="50000"/>
                </a:schemeClr>
              </a:solidFill>
            </a:endParaRPr>
          </a:p>
          <a:p>
            <a:r>
              <a:rPr lang="en-US" sz="1400" dirty="0" smtClean="0">
                <a:solidFill>
                  <a:schemeClr val="bg1">
                    <a:lumMod val="50000"/>
                  </a:schemeClr>
                </a:solidFill>
              </a:rPr>
              <a:t>Louisiana Tech University and the State of Louisiana, their officers</a:t>
            </a:r>
            <a:r>
              <a:rPr lang="en-US" sz="1400" dirty="0">
                <a:solidFill>
                  <a:schemeClr val="bg1">
                    <a:lumMod val="50000"/>
                  </a:schemeClr>
                </a:solidFill>
              </a:rPr>
              <a:t>, employees, agents or </a:t>
            </a:r>
            <a:r>
              <a:rPr lang="en-US" sz="1400" dirty="0" smtClean="0">
                <a:solidFill>
                  <a:schemeClr val="bg1">
                    <a:lumMod val="50000"/>
                  </a:schemeClr>
                </a:solidFill>
              </a:rPr>
              <a:t>volunteers, </a:t>
            </a:r>
            <a:r>
              <a:rPr lang="en-US" sz="1400" dirty="0">
                <a:solidFill>
                  <a:schemeClr val="bg1">
                    <a:lumMod val="50000"/>
                  </a:schemeClr>
                </a:solidFill>
              </a:rPr>
              <a:t>are not liable or responsible for any </a:t>
            </a:r>
            <a:r>
              <a:rPr lang="en-US" sz="1400" dirty="0" smtClean="0">
                <a:solidFill>
                  <a:schemeClr val="bg1">
                    <a:lumMod val="50000"/>
                  </a:schemeClr>
                </a:solidFill>
              </a:rPr>
              <a:t>injuries, illness, damage or losses which </a:t>
            </a:r>
            <a:r>
              <a:rPr lang="en-US" sz="1400" dirty="0">
                <a:solidFill>
                  <a:schemeClr val="bg1">
                    <a:lumMod val="50000"/>
                  </a:schemeClr>
                </a:solidFill>
              </a:rPr>
              <a:t>may result from your using the materials or ideas, or from your performing the </a:t>
            </a:r>
            <a:r>
              <a:rPr lang="en-US" sz="1400" dirty="0" smtClean="0">
                <a:solidFill>
                  <a:schemeClr val="bg1">
                    <a:lumMod val="50000"/>
                  </a:schemeClr>
                </a:solidFill>
              </a:rPr>
              <a:t>experiments </a:t>
            </a:r>
            <a:r>
              <a:rPr lang="en-US" sz="1400" dirty="0">
                <a:solidFill>
                  <a:schemeClr val="bg1">
                    <a:lumMod val="50000"/>
                  </a:schemeClr>
                </a:solidFill>
              </a:rPr>
              <a:t>or procedures depicted </a:t>
            </a:r>
            <a:r>
              <a:rPr lang="en-US" sz="1400" dirty="0" smtClean="0">
                <a:solidFill>
                  <a:schemeClr val="bg1">
                    <a:lumMod val="50000"/>
                  </a:schemeClr>
                </a:solidFill>
              </a:rPr>
              <a:t>in this presentation. </a:t>
            </a:r>
          </a:p>
          <a:p>
            <a:endParaRPr lang="en-US" sz="1400" dirty="0">
              <a:solidFill>
                <a:schemeClr val="bg1">
                  <a:lumMod val="50000"/>
                </a:schemeClr>
              </a:solidFill>
            </a:endParaRPr>
          </a:p>
          <a:p>
            <a:r>
              <a:rPr lang="en-US" sz="1400" dirty="0" smtClean="0">
                <a:solidFill>
                  <a:schemeClr val="bg1">
                    <a:lumMod val="50000"/>
                  </a:schemeClr>
                </a:solidFill>
              </a:rPr>
              <a:t>If </a:t>
            </a:r>
            <a:r>
              <a:rPr lang="en-US" sz="1400" dirty="0">
                <a:solidFill>
                  <a:schemeClr val="bg1">
                    <a:lumMod val="50000"/>
                  </a:schemeClr>
                </a:solidFill>
              </a:rPr>
              <a:t>you do not agree, </a:t>
            </a:r>
            <a:r>
              <a:rPr lang="en-US" sz="1400" dirty="0" smtClean="0">
                <a:solidFill>
                  <a:schemeClr val="bg1">
                    <a:lumMod val="50000"/>
                  </a:schemeClr>
                </a:solidFill>
              </a:rPr>
              <a:t> then do </a:t>
            </a:r>
            <a:r>
              <a:rPr lang="en-US" sz="1400" dirty="0">
                <a:solidFill>
                  <a:schemeClr val="bg1">
                    <a:lumMod val="50000"/>
                  </a:schemeClr>
                </a:solidFill>
              </a:rPr>
              <a:t>not view this content.</a:t>
            </a:r>
          </a:p>
        </p:txBody>
      </p:sp>
      <p:grpSp>
        <p:nvGrpSpPr>
          <p:cNvPr id="10" name="Group 9"/>
          <p:cNvGrpSpPr/>
          <p:nvPr/>
        </p:nvGrpSpPr>
        <p:grpSpPr>
          <a:xfrm>
            <a:off x="3657600" y="1672200"/>
            <a:ext cx="1981199" cy="537600"/>
            <a:chOff x="1828800" y="3810000"/>
            <a:chExt cx="4495800" cy="1219200"/>
          </a:xfrm>
        </p:grpSpPr>
        <p:sp>
          <p:nvSpPr>
            <p:cNvPr id="8" name="Rounded Rectangle 7"/>
            <p:cNvSpPr/>
            <p:nvPr/>
          </p:nvSpPr>
          <p:spPr>
            <a:xfrm>
              <a:off x="1828800" y="3810000"/>
              <a:ext cx="4495800" cy="1219200"/>
            </a:xfrm>
            <a:prstGeom prst="roundRect">
              <a:avLst/>
            </a:prstGeom>
            <a:solidFill>
              <a:srgbClr val="C00000"/>
            </a:solidFill>
            <a:ln w="88900">
              <a:solidFill>
                <a:schemeClr val="tx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123151" y="3904801"/>
              <a:ext cx="3994797" cy="1046990"/>
            </a:xfrm>
            <a:prstGeom prst="rect">
              <a:avLst/>
            </a:prstGeom>
            <a:noFill/>
          </p:spPr>
          <p:txBody>
            <a:bodyPr wrap="none" rtlCol="0">
              <a:spAutoFit/>
            </a:bodyPr>
            <a:lstStyle/>
            <a:p>
              <a:pPr algn="ctr"/>
              <a:r>
                <a:rPr lang="en-US" sz="2400" b="1" dirty="0" smtClean="0">
                  <a:solidFill>
                    <a:schemeClr val="bg1"/>
                  </a:solidFill>
                </a:rPr>
                <a:t>DISCLAIMER</a:t>
              </a:r>
              <a:endParaRPr lang="en-US" sz="2400" b="1" dirty="0">
                <a:solidFill>
                  <a:schemeClr val="bg1"/>
                </a:solidFill>
              </a:endParaRPr>
            </a:p>
          </p:txBody>
        </p:sp>
      </p:grpSp>
    </p:spTree>
    <p:extLst>
      <p:ext uri="{BB962C8B-B14F-4D97-AF65-F5344CB8AC3E}">
        <p14:creationId xmlns:p14="http://schemas.microsoft.com/office/powerpoint/2010/main" val="351948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7" descr="6 - N bit ready to drill.jpg"/>
          <p:cNvPicPr>
            <a:picLocks noChangeAspect="1"/>
          </p:cNvPicPr>
          <p:nvPr/>
        </p:nvPicPr>
        <p:blipFill>
          <a:blip r:embed="rId3" cstate="print"/>
          <a:srcRect/>
          <a:stretch>
            <a:fillRect/>
          </a:stretch>
        </p:blipFill>
        <p:spPr bwMode="auto">
          <a:xfrm>
            <a:off x="457200" y="1733550"/>
            <a:ext cx="6054725" cy="4808538"/>
          </a:xfrm>
          <a:prstGeom prst="rect">
            <a:avLst/>
          </a:prstGeom>
          <a:noFill/>
          <a:ln w="9525">
            <a:noFill/>
            <a:miter lim="800000"/>
            <a:headEnd/>
            <a:tailEnd/>
          </a:ln>
        </p:spPr>
      </p:pic>
      <p:sp>
        <p:nvSpPr>
          <p:cNvPr id="12" name="Rectangle 2"/>
          <p:cNvSpPr txBox="1">
            <a:spLocks noChangeArrowheads="1"/>
          </p:cNvSpPr>
          <p:nvPr/>
        </p:nvSpPr>
        <p:spPr>
          <a:xfrm>
            <a:off x="354496" y="533400"/>
            <a:ext cx="87630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j-lt"/>
                <a:ea typeface="+mj-ea"/>
                <a:cs typeface="+mj-cs"/>
              </a:rPr>
              <a:t>Put the N bit into the chuck. Turn the crank handles to move the x-y table until the bit is directly over the “x.” Then tighten down the x- and y-table lock bolts so the table won’t move in the subsequent steps. The lock bolts can get hung up on the x-y table when you are moving it, so check to make sure there isn’t any interference. </a:t>
            </a:r>
          </a:p>
        </p:txBody>
      </p:sp>
      <p:pic>
        <p:nvPicPr>
          <p:cNvPr id="13" name="Picture 3" descr="E:\pump project\pictures\04-locking-the-x-y-axis.jpg"/>
          <p:cNvPicPr>
            <a:picLocks noChangeAspect="1" noChangeArrowheads="1"/>
          </p:cNvPicPr>
          <p:nvPr/>
        </p:nvPicPr>
        <p:blipFill>
          <a:blip r:embed="rId4" cstate="print"/>
          <a:srcRect/>
          <a:stretch>
            <a:fillRect/>
          </a:stretch>
        </p:blipFill>
        <p:spPr bwMode="auto">
          <a:xfrm>
            <a:off x="4648200" y="3067049"/>
            <a:ext cx="4191000" cy="3143250"/>
          </a:xfrm>
          <a:prstGeom prst="rect">
            <a:avLst/>
          </a:prstGeom>
          <a:noFill/>
          <a:ln w="9525">
            <a:noFill/>
            <a:miter lim="800000"/>
            <a:headEnd/>
            <a:tailEnd/>
          </a:ln>
        </p:spPr>
      </p:pic>
      <p:cxnSp>
        <p:nvCxnSpPr>
          <p:cNvPr id="14" name="Straight Arrow Connector 13"/>
          <p:cNvCxnSpPr/>
          <p:nvPr/>
        </p:nvCxnSpPr>
        <p:spPr>
          <a:xfrm rot="5400000">
            <a:off x="6438900" y="3105149"/>
            <a:ext cx="144780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TextBox 9"/>
          <p:cNvSpPr txBox="1">
            <a:spLocks noChangeArrowheads="1"/>
          </p:cNvSpPr>
          <p:nvPr/>
        </p:nvSpPr>
        <p:spPr bwMode="auto">
          <a:xfrm>
            <a:off x="7086600" y="2438400"/>
            <a:ext cx="1676400" cy="276999"/>
          </a:xfrm>
          <a:prstGeom prst="rect">
            <a:avLst/>
          </a:prstGeom>
          <a:noFill/>
          <a:ln w="9525">
            <a:noFill/>
            <a:miter lim="800000"/>
            <a:headEnd/>
            <a:tailEnd/>
          </a:ln>
        </p:spPr>
        <p:txBody>
          <a:bodyPr wrap="square">
            <a:spAutoFit/>
          </a:bodyPr>
          <a:lstStyle/>
          <a:p>
            <a:r>
              <a:rPr lang="en-US" sz="1200" dirty="0">
                <a:solidFill>
                  <a:schemeClr val="bg1">
                    <a:lumMod val="50000"/>
                  </a:schemeClr>
                </a:solidFill>
              </a:rPr>
              <a:t>lock bolt for x-direction</a:t>
            </a:r>
          </a:p>
        </p:txBody>
      </p:sp>
      <p:sp>
        <p:nvSpPr>
          <p:cNvPr id="1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20</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88844" y="533400"/>
            <a:ext cx="8839200" cy="9144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50000"/>
                  </a:schemeClr>
                </a:solidFill>
                <a:effectLst/>
                <a:uLnTx/>
                <a:uFillTx/>
                <a:latin typeface="+mj-lt"/>
                <a:ea typeface="+mj-ea"/>
                <a:cs typeface="+mj-cs"/>
              </a:rPr>
              <a:t>Drill N bit hole all the way through block (but not into the vise!!!).</a:t>
            </a:r>
            <a:br>
              <a:rPr kumimoji="0" lang="en-US" sz="2400" b="0" i="0" u="none" strike="noStrike" kern="1200" cap="none" spc="0" normalizeH="0" baseline="0" noProof="0" dirty="0" smtClean="0">
                <a:ln>
                  <a:noFill/>
                </a:ln>
                <a:solidFill>
                  <a:schemeClr val="bg1">
                    <a:lumMod val="50000"/>
                  </a:schemeClr>
                </a:solidFill>
                <a:effectLst/>
                <a:uLnTx/>
                <a:uFillTx/>
                <a:latin typeface="+mj-lt"/>
                <a:ea typeface="+mj-ea"/>
                <a:cs typeface="+mj-cs"/>
              </a:rPr>
            </a:br>
            <a:r>
              <a:rPr kumimoji="0" lang="en-US" sz="2400" b="0" i="0" u="none" strike="noStrike" kern="1200" cap="none" spc="0" normalizeH="0" baseline="0" noProof="0" dirty="0" smtClean="0">
                <a:ln>
                  <a:noFill/>
                </a:ln>
                <a:solidFill>
                  <a:schemeClr val="bg1">
                    <a:lumMod val="50000"/>
                  </a:schemeClr>
                </a:solidFill>
                <a:effectLst/>
                <a:uLnTx/>
                <a:uFillTx/>
                <a:latin typeface="+mj-lt"/>
                <a:ea typeface="+mj-ea"/>
                <a:cs typeface="+mj-cs"/>
              </a:rPr>
              <a:t>You can use either the crank handle or the spindle handle.</a:t>
            </a:r>
          </a:p>
        </p:txBody>
      </p:sp>
      <p:sp>
        <p:nvSpPr>
          <p:cNvPr id="12" name="TextBox 5"/>
          <p:cNvSpPr txBox="1">
            <a:spLocks noChangeArrowheads="1"/>
          </p:cNvSpPr>
          <p:nvPr/>
        </p:nvSpPr>
        <p:spPr bwMode="auto">
          <a:xfrm>
            <a:off x="5150397" y="1356764"/>
            <a:ext cx="3384003" cy="369332"/>
          </a:xfrm>
          <a:prstGeom prst="rect">
            <a:avLst/>
          </a:prstGeom>
          <a:noFill/>
          <a:ln w="9525">
            <a:noFill/>
            <a:miter lim="800000"/>
            <a:headEnd/>
            <a:tailEnd/>
          </a:ln>
        </p:spPr>
        <p:txBody>
          <a:bodyPr wrap="none">
            <a:spAutoFit/>
          </a:bodyPr>
          <a:lstStyle/>
          <a:p>
            <a:r>
              <a:rPr lang="en-US" b="1" dirty="0">
                <a:solidFill>
                  <a:srgbClr val="C00000"/>
                </a:solidFill>
              </a:rPr>
              <a:t>Note: Set the drilling speed to 40.</a:t>
            </a:r>
          </a:p>
        </p:txBody>
      </p:sp>
      <p:pic>
        <p:nvPicPr>
          <p:cNvPr id="13" name="Picture 4" descr="6 - N bit ready to drill.jpg"/>
          <p:cNvPicPr>
            <a:picLocks noChangeAspect="1"/>
          </p:cNvPicPr>
          <p:nvPr/>
        </p:nvPicPr>
        <p:blipFill>
          <a:blip r:embed="rId3" cstate="print"/>
          <a:srcRect/>
          <a:stretch>
            <a:fillRect/>
          </a:stretch>
        </p:blipFill>
        <p:spPr bwMode="auto">
          <a:xfrm>
            <a:off x="5257800" y="3803650"/>
            <a:ext cx="3429000" cy="2520950"/>
          </a:xfrm>
          <a:prstGeom prst="rect">
            <a:avLst/>
          </a:prstGeom>
          <a:noFill/>
          <a:ln w="9525">
            <a:noFill/>
            <a:miter lim="800000"/>
            <a:headEnd/>
            <a:tailEnd/>
          </a:ln>
        </p:spPr>
      </p:pic>
      <p:pic>
        <p:nvPicPr>
          <p:cNvPr id="14" name="Picture 1" descr="milling machine.jpg"/>
          <p:cNvPicPr>
            <a:picLocks noChangeAspect="1"/>
          </p:cNvPicPr>
          <p:nvPr/>
        </p:nvPicPr>
        <p:blipFill>
          <a:blip r:embed="rId4" cstate="print"/>
          <a:srcRect/>
          <a:stretch>
            <a:fillRect/>
          </a:stretch>
        </p:blipFill>
        <p:spPr bwMode="auto">
          <a:xfrm>
            <a:off x="304800" y="1447800"/>
            <a:ext cx="4378325" cy="4922838"/>
          </a:xfrm>
          <a:prstGeom prst="rect">
            <a:avLst/>
          </a:prstGeom>
          <a:noFill/>
          <a:ln w="9525">
            <a:noFill/>
            <a:miter lim="800000"/>
            <a:headEnd/>
            <a:tailEnd/>
          </a:ln>
        </p:spPr>
      </p:pic>
      <p:sp>
        <p:nvSpPr>
          <p:cNvPr id="15" name="TextBox 12"/>
          <p:cNvSpPr txBox="1">
            <a:spLocks noChangeArrowheads="1"/>
          </p:cNvSpPr>
          <p:nvPr/>
        </p:nvSpPr>
        <p:spPr bwMode="auto">
          <a:xfrm>
            <a:off x="3505200" y="2057400"/>
            <a:ext cx="2308225" cy="461963"/>
          </a:xfrm>
          <a:prstGeom prst="rect">
            <a:avLst/>
          </a:prstGeom>
          <a:noFill/>
          <a:ln w="9525">
            <a:noFill/>
            <a:miter lim="800000"/>
            <a:headEnd/>
            <a:tailEnd/>
          </a:ln>
        </p:spPr>
        <p:txBody>
          <a:bodyPr wrap="none">
            <a:spAutoFit/>
          </a:bodyPr>
          <a:lstStyle/>
          <a:p>
            <a:r>
              <a:rPr lang="en-US" sz="1200"/>
              <a:t>crank handle for z-translation</a:t>
            </a:r>
          </a:p>
          <a:p>
            <a:r>
              <a:rPr lang="en-US" sz="1200"/>
              <a:t>of entire cutting head assembly</a:t>
            </a:r>
          </a:p>
        </p:txBody>
      </p:sp>
      <p:cxnSp>
        <p:nvCxnSpPr>
          <p:cNvPr id="16" name="Straight Arrow Connector 15"/>
          <p:cNvCxnSpPr/>
          <p:nvPr/>
        </p:nvCxnSpPr>
        <p:spPr>
          <a:xfrm rot="10800000" flipV="1">
            <a:off x="3505200" y="2514600"/>
            <a:ext cx="457200" cy="304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3886200" y="3048000"/>
            <a:ext cx="2900363" cy="646113"/>
          </a:xfrm>
          <a:prstGeom prst="rect">
            <a:avLst/>
          </a:prstGeom>
          <a:noFill/>
          <a:ln w="9525">
            <a:noFill/>
            <a:miter lim="800000"/>
            <a:headEnd/>
            <a:tailEnd/>
          </a:ln>
        </p:spPr>
        <p:txBody>
          <a:bodyPr wrap="none">
            <a:spAutoFit/>
          </a:bodyPr>
          <a:lstStyle/>
          <a:p>
            <a:pPr algn="ctr"/>
            <a:r>
              <a:rPr lang="en-US" sz="1200"/>
              <a:t>spindle handle for z-translation</a:t>
            </a:r>
          </a:p>
          <a:p>
            <a:pPr algn="ctr"/>
            <a:r>
              <a:rPr lang="en-US" sz="1200"/>
              <a:t>of spindle only (drill chuck only)</a:t>
            </a:r>
          </a:p>
          <a:p>
            <a:pPr algn="ctr"/>
            <a:r>
              <a:rPr lang="en-US" sz="1200"/>
              <a:t>(DOES NOT AFFECT DRO READOUT)</a:t>
            </a:r>
          </a:p>
        </p:txBody>
      </p:sp>
      <p:cxnSp>
        <p:nvCxnSpPr>
          <p:cNvPr id="18" name="Straight Arrow Connector 17"/>
          <p:cNvCxnSpPr/>
          <p:nvPr/>
        </p:nvCxnSpPr>
        <p:spPr>
          <a:xfrm rot="10800000" flipV="1">
            <a:off x="3276600" y="3276600"/>
            <a:ext cx="914400" cy="152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21</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278296" y="685800"/>
            <a:ext cx="8229600" cy="1981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j-lt"/>
                <a:ea typeface="+mj-ea"/>
                <a:cs typeface="+mj-cs"/>
              </a:rPr>
              <a:t>Install the 1 ¼ inch </a:t>
            </a:r>
            <a:r>
              <a:rPr kumimoji="0" lang="en-US" sz="2000" b="0" i="0" u="none" strike="noStrike" kern="1200" cap="none" spc="0" normalizeH="0" baseline="0" noProof="0" dirty="0" err="1" smtClean="0">
                <a:ln>
                  <a:noFill/>
                </a:ln>
                <a:solidFill>
                  <a:schemeClr val="bg1">
                    <a:lumMod val="50000"/>
                  </a:schemeClr>
                </a:solidFill>
                <a:effectLst/>
                <a:uLnTx/>
                <a:uFillTx/>
                <a:latin typeface="+mj-lt"/>
                <a:ea typeface="+mj-ea"/>
                <a:cs typeface="+mj-cs"/>
              </a:rPr>
              <a:t>Forstner</a:t>
            </a:r>
            <a:r>
              <a:rPr kumimoji="0" lang="en-US" sz="2000" b="0" i="0" u="none" strike="noStrike" kern="1200" cap="none" spc="0" normalizeH="0" baseline="0" noProof="0" dirty="0" smtClean="0">
                <a:ln>
                  <a:noFill/>
                </a:ln>
                <a:solidFill>
                  <a:schemeClr val="bg1">
                    <a:lumMod val="50000"/>
                  </a:schemeClr>
                </a:solidFill>
                <a:effectLst/>
                <a:uLnTx/>
                <a:uFillTx/>
                <a:latin typeface="+mj-lt"/>
                <a:ea typeface="+mj-ea"/>
                <a:cs typeface="+mj-cs"/>
              </a:rPr>
              <a:t> bit into the chuck. You may need to raise the cutting head to provide room to get the bit into the chuck. After the bit is in and the safety shield is in place, turn the spindle on. Then, lower the cutting head with the z-crank handle until the bit begins to cut the 1 ¼ inch hole. Zero the z-direction on the DRO, and drill down until the depth is about 0.080 inches.</a:t>
            </a:r>
          </a:p>
        </p:txBody>
      </p:sp>
      <p:sp>
        <p:nvSpPr>
          <p:cNvPr id="12" name="TextBox 5"/>
          <p:cNvSpPr txBox="1">
            <a:spLocks noChangeArrowheads="1"/>
          </p:cNvSpPr>
          <p:nvPr/>
        </p:nvSpPr>
        <p:spPr bwMode="auto">
          <a:xfrm>
            <a:off x="278296" y="2667000"/>
            <a:ext cx="3439211" cy="369332"/>
          </a:xfrm>
          <a:prstGeom prst="rect">
            <a:avLst/>
          </a:prstGeom>
          <a:noFill/>
          <a:ln w="9525">
            <a:noFill/>
            <a:miter lim="800000"/>
            <a:headEnd/>
            <a:tailEnd/>
          </a:ln>
        </p:spPr>
        <p:txBody>
          <a:bodyPr wrap="none">
            <a:spAutoFit/>
          </a:bodyPr>
          <a:lstStyle/>
          <a:p>
            <a:r>
              <a:rPr lang="en-US" b="1" dirty="0">
                <a:solidFill>
                  <a:srgbClr val="C00000"/>
                </a:solidFill>
              </a:rPr>
              <a:t>Note: Set your drilling speed to 30</a:t>
            </a:r>
          </a:p>
        </p:txBody>
      </p:sp>
      <p:sp>
        <p:nvSpPr>
          <p:cNvPr id="10"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67071"/>
            <a:ext cx="4670038" cy="31133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3067071"/>
            <a:ext cx="3009089" cy="2140085"/>
          </a:xfrm>
          <a:prstGeom prst="rect">
            <a:avLst/>
          </a:prstGeom>
        </p:spPr>
      </p:pic>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8" descr="9 - 1 inch forstner.jpg"/>
          <p:cNvPicPr>
            <a:picLocks noChangeAspect="1"/>
          </p:cNvPicPr>
          <p:nvPr/>
        </p:nvPicPr>
        <p:blipFill>
          <a:blip r:embed="rId3" cstate="print"/>
          <a:srcRect b="10157"/>
          <a:stretch>
            <a:fillRect/>
          </a:stretch>
        </p:blipFill>
        <p:spPr bwMode="auto">
          <a:xfrm>
            <a:off x="268356" y="2133600"/>
            <a:ext cx="8099425" cy="4572000"/>
          </a:xfrm>
          <a:prstGeom prst="rect">
            <a:avLst/>
          </a:prstGeom>
          <a:noFill/>
          <a:ln w="9525">
            <a:noFill/>
            <a:miter lim="800000"/>
            <a:headEnd/>
            <a:tailEnd/>
          </a:ln>
        </p:spPr>
      </p:pic>
      <p:sp>
        <p:nvSpPr>
          <p:cNvPr id="12" name="Rectangle 2"/>
          <p:cNvSpPr txBox="1">
            <a:spLocks noChangeArrowheads="1"/>
          </p:cNvSpPr>
          <p:nvPr/>
        </p:nvSpPr>
        <p:spPr>
          <a:xfrm>
            <a:off x="165652" y="506896"/>
            <a:ext cx="8229600" cy="1295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j-lt"/>
                <a:ea typeface="+mj-ea"/>
                <a:cs typeface="+mj-cs"/>
              </a:rPr>
              <a:t>Install the 1 inch </a:t>
            </a:r>
            <a:r>
              <a:rPr kumimoji="0" lang="en-US" sz="2000" b="0" i="0" u="none" strike="noStrike" kern="1200" cap="none" spc="0" normalizeH="0" baseline="0" noProof="0" dirty="0" err="1" smtClean="0">
                <a:ln>
                  <a:noFill/>
                </a:ln>
                <a:solidFill>
                  <a:schemeClr val="bg1">
                    <a:lumMod val="50000"/>
                  </a:schemeClr>
                </a:solidFill>
                <a:effectLst/>
                <a:uLnTx/>
                <a:uFillTx/>
                <a:latin typeface="+mj-lt"/>
                <a:ea typeface="+mj-ea"/>
                <a:cs typeface="+mj-cs"/>
              </a:rPr>
              <a:t>Forstner</a:t>
            </a:r>
            <a:r>
              <a:rPr kumimoji="0" lang="en-US" sz="2000" b="0" i="0" u="none" strike="noStrike" kern="1200" cap="none" spc="0" normalizeH="0" baseline="0" noProof="0" dirty="0" smtClean="0">
                <a:ln>
                  <a:noFill/>
                </a:ln>
                <a:solidFill>
                  <a:schemeClr val="bg1">
                    <a:lumMod val="50000"/>
                  </a:schemeClr>
                </a:solidFill>
                <a:effectLst/>
                <a:uLnTx/>
                <a:uFillTx/>
                <a:latin typeface="+mj-lt"/>
                <a:ea typeface="+mj-ea"/>
                <a:cs typeface="+mj-cs"/>
              </a:rPr>
              <a:t> bit, bring the cutting head down until the bit begins to cut into the block at the bottom of the previous hole. Drill an additional 0.42 inches deeper (for a total depth of ½ inch from the top surface of the block). </a:t>
            </a:r>
          </a:p>
        </p:txBody>
      </p:sp>
      <p:sp>
        <p:nvSpPr>
          <p:cNvPr id="13" name="TextBox 5"/>
          <p:cNvSpPr txBox="1">
            <a:spLocks noChangeArrowheads="1"/>
          </p:cNvSpPr>
          <p:nvPr/>
        </p:nvSpPr>
        <p:spPr bwMode="auto">
          <a:xfrm>
            <a:off x="165381" y="1755912"/>
            <a:ext cx="3439211" cy="369332"/>
          </a:xfrm>
          <a:prstGeom prst="rect">
            <a:avLst/>
          </a:prstGeom>
          <a:noFill/>
          <a:ln w="9525">
            <a:noFill/>
            <a:miter lim="800000"/>
            <a:headEnd/>
            <a:tailEnd/>
          </a:ln>
        </p:spPr>
        <p:txBody>
          <a:bodyPr wrap="none">
            <a:spAutoFit/>
          </a:bodyPr>
          <a:lstStyle/>
          <a:p>
            <a:r>
              <a:rPr lang="en-US" b="1" dirty="0">
                <a:solidFill>
                  <a:srgbClr val="C00000"/>
                </a:solidFill>
              </a:rPr>
              <a:t>Note: Set your drilling speed to 30</a:t>
            </a:r>
          </a:p>
        </p:txBody>
      </p:sp>
      <p:pic>
        <p:nvPicPr>
          <p:cNvPr id="14" name="Picture 5"/>
          <p:cNvPicPr>
            <a:picLocks noChangeAspect="1" noChangeArrowheads="1"/>
          </p:cNvPicPr>
          <p:nvPr/>
        </p:nvPicPr>
        <p:blipFill>
          <a:blip r:embed="rId4" cstate="print"/>
          <a:srcRect/>
          <a:stretch>
            <a:fillRect/>
          </a:stretch>
        </p:blipFill>
        <p:spPr bwMode="auto">
          <a:xfrm>
            <a:off x="179871" y="3206818"/>
            <a:ext cx="2286000" cy="3397250"/>
          </a:xfrm>
          <a:prstGeom prst="rect">
            <a:avLst/>
          </a:prstGeom>
          <a:noFill/>
          <a:ln w="9525">
            <a:noFill/>
            <a:miter lim="800000"/>
            <a:headEnd/>
            <a:tailEnd/>
          </a:ln>
        </p:spPr>
      </p:pic>
      <p:sp>
        <p:nvSpPr>
          <p:cNvPr id="15" name="Rectangle 6"/>
          <p:cNvSpPr>
            <a:spLocks noChangeArrowheads="1"/>
          </p:cNvSpPr>
          <p:nvPr/>
        </p:nvSpPr>
        <p:spPr bwMode="auto">
          <a:xfrm>
            <a:off x="1726096" y="5784918"/>
            <a:ext cx="4572000" cy="646113"/>
          </a:xfrm>
          <a:prstGeom prst="rect">
            <a:avLst/>
          </a:prstGeom>
          <a:noFill/>
          <a:ln w="9525">
            <a:noFill/>
            <a:miter lim="800000"/>
            <a:headEnd/>
            <a:tailEnd/>
          </a:ln>
        </p:spPr>
        <p:txBody>
          <a:bodyPr>
            <a:spAutoFit/>
          </a:bodyPr>
          <a:lstStyle/>
          <a:p>
            <a:r>
              <a:rPr lang="en-US" b="1" dirty="0">
                <a:solidFill>
                  <a:srgbClr val="C00000"/>
                </a:solidFill>
              </a:rPr>
              <a:t>Warning</a:t>
            </a:r>
            <a:r>
              <a:rPr lang="en-US" dirty="0">
                <a:solidFill>
                  <a:srgbClr val="FF0000"/>
                </a:solidFill>
              </a:rPr>
              <a:t> </a:t>
            </a:r>
            <a:r>
              <a:rPr lang="en-US" b="1" dirty="0">
                <a:solidFill>
                  <a:schemeClr val="bg1"/>
                </a:solidFill>
              </a:rPr>
              <a:t>– The drill bit may be very hot. Use a rag or cloth to remove.</a:t>
            </a:r>
          </a:p>
        </p:txBody>
      </p:sp>
      <p:cxnSp>
        <p:nvCxnSpPr>
          <p:cNvPr id="16" name="Straight Arrow Connector 15"/>
          <p:cNvCxnSpPr/>
          <p:nvPr/>
        </p:nvCxnSpPr>
        <p:spPr>
          <a:xfrm rot="16200000" flipV="1">
            <a:off x="1192697" y="5449957"/>
            <a:ext cx="838198"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7" name="Picture 9" descr="10 - chips.jpg"/>
          <p:cNvPicPr>
            <a:picLocks noChangeAspect="1"/>
          </p:cNvPicPr>
          <p:nvPr/>
        </p:nvPicPr>
        <p:blipFill>
          <a:blip r:embed="rId5" cstate="print"/>
          <a:srcRect/>
          <a:stretch>
            <a:fillRect/>
          </a:stretch>
        </p:blipFill>
        <p:spPr bwMode="auto">
          <a:xfrm>
            <a:off x="5884931" y="2249556"/>
            <a:ext cx="3146425" cy="3581400"/>
          </a:xfrm>
          <a:prstGeom prst="rect">
            <a:avLst/>
          </a:prstGeom>
          <a:noFill/>
          <a:ln w="9525">
            <a:noFill/>
            <a:miter lim="800000"/>
            <a:headEnd/>
            <a:tailEnd/>
          </a:ln>
        </p:spPr>
      </p:pic>
      <p:sp>
        <p:nvSpPr>
          <p:cNvPr id="18" name="Rectangle 6"/>
          <p:cNvSpPr>
            <a:spLocks noChangeArrowheads="1"/>
          </p:cNvSpPr>
          <p:nvPr/>
        </p:nvSpPr>
        <p:spPr bwMode="auto">
          <a:xfrm>
            <a:off x="7292975" y="4840356"/>
            <a:ext cx="1851025" cy="923330"/>
          </a:xfrm>
          <a:prstGeom prst="rect">
            <a:avLst/>
          </a:prstGeom>
          <a:noFill/>
          <a:ln w="9525">
            <a:noFill/>
            <a:miter lim="800000"/>
            <a:headEnd/>
            <a:tailEnd/>
          </a:ln>
        </p:spPr>
        <p:txBody>
          <a:bodyPr wrap="square">
            <a:spAutoFit/>
          </a:bodyPr>
          <a:lstStyle/>
          <a:p>
            <a:r>
              <a:rPr lang="en-US" b="1" dirty="0">
                <a:solidFill>
                  <a:schemeClr val="bg1"/>
                </a:solidFill>
              </a:rPr>
              <a:t>Expect chips to wrap around the bit during drilling</a:t>
            </a:r>
            <a:endParaRPr lang="en-US" dirty="0">
              <a:solidFill>
                <a:schemeClr val="bg1"/>
              </a:solidFill>
            </a:endParaRPr>
          </a:p>
        </p:txBody>
      </p:sp>
      <p:sp>
        <p:nvSpPr>
          <p:cNvPr id="19"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23</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304800" y="533400"/>
            <a:ext cx="8305800" cy="23050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Unlock the x- and y-stage lock bolts and remove the block from the vise. Flip the pump body over, doing your best to be sure the axis of the hole drilled earlier coincides with the axis of the spindle. To check this, place the N bit back into the chuck, and move the x- and y-stages until the bit is aligned with the hole. Now, remove the N bit and replace it with the ½ inch </a:t>
            </a:r>
            <a:r>
              <a:rPr kumimoji="0" lang="en-US" sz="2400" b="0" i="0" u="none" strike="noStrike" kern="1200" cap="none" spc="0" normalizeH="0" baseline="0" noProof="0" dirty="0" err="1" smtClean="0">
                <a:ln>
                  <a:noFill/>
                </a:ln>
                <a:solidFill>
                  <a:schemeClr val="bg1">
                    <a:lumMod val="75000"/>
                  </a:schemeClr>
                </a:solidFill>
                <a:effectLst/>
                <a:uLnTx/>
                <a:uFillTx/>
                <a:latin typeface="+mj-lt"/>
                <a:ea typeface="+mj-ea"/>
                <a:cs typeface="+mj-cs"/>
              </a:rPr>
              <a:t>Forstner</a:t>
            </a: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 bit.</a:t>
            </a:r>
          </a:p>
        </p:txBody>
      </p:sp>
      <p:pic>
        <p:nvPicPr>
          <p:cNvPr id="12" name="Picture 4" descr="11 - lining up bit with hole.jpg"/>
          <p:cNvPicPr>
            <a:picLocks noChangeAspect="1"/>
          </p:cNvPicPr>
          <p:nvPr/>
        </p:nvPicPr>
        <p:blipFill>
          <a:blip r:embed="rId3" cstate="print"/>
          <a:srcRect/>
          <a:stretch>
            <a:fillRect/>
          </a:stretch>
        </p:blipFill>
        <p:spPr bwMode="auto">
          <a:xfrm>
            <a:off x="417444" y="2876550"/>
            <a:ext cx="4537428" cy="3752850"/>
          </a:xfrm>
          <a:prstGeom prst="rect">
            <a:avLst/>
          </a:prstGeom>
          <a:noFill/>
          <a:ln w="9525">
            <a:noFill/>
            <a:miter lim="800000"/>
            <a:headEnd/>
            <a:tailEnd/>
          </a:ln>
        </p:spPr>
      </p:pic>
      <p:sp>
        <p:nvSpPr>
          <p:cNvPr id="8"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24</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304800" y="685800"/>
            <a:ext cx="8458200" cy="762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Drill a hole 0.11 inches deep using the ½ inch </a:t>
            </a:r>
            <a:r>
              <a:rPr kumimoji="0" lang="en-US" sz="2400" b="0" i="0" u="none" strike="noStrike" kern="1200" cap="none" spc="0" normalizeH="0" baseline="0" noProof="0" dirty="0" err="1" smtClean="0">
                <a:ln>
                  <a:noFill/>
                </a:ln>
                <a:solidFill>
                  <a:schemeClr val="bg1">
                    <a:lumMod val="75000"/>
                  </a:schemeClr>
                </a:solidFill>
                <a:effectLst/>
                <a:uLnTx/>
                <a:uFillTx/>
                <a:latin typeface="+mj-lt"/>
                <a:ea typeface="+mj-ea"/>
                <a:cs typeface="+mj-cs"/>
              </a:rPr>
              <a:t>Forstner</a:t>
            </a: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 bit – the DC pump motor will be mounted to this side of the pump body. </a:t>
            </a:r>
          </a:p>
        </p:txBody>
      </p:sp>
      <p:sp>
        <p:nvSpPr>
          <p:cNvPr id="12" name="TextBox 5"/>
          <p:cNvSpPr txBox="1">
            <a:spLocks noChangeArrowheads="1"/>
          </p:cNvSpPr>
          <p:nvPr/>
        </p:nvSpPr>
        <p:spPr bwMode="auto">
          <a:xfrm>
            <a:off x="318052" y="1535668"/>
            <a:ext cx="3439211" cy="369332"/>
          </a:xfrm>
          <a:prstGeom prst="rect">
            <a:avLst/>
          </a:prstGeom>
          <a:noFill/>
          <a:ln w="9525">
            <a:noFill/>
            <a:miter lim="800000"/>
            <a:headEnd/>
            <a:tailEnd/>
          </a:ln>
        </p:spPr>
        <p:txBody>
          <a:bodyPr wrap="none">
            <a:spAutoFit/>
          </a:bodyPr>
          <a:lstStyle/>
          <a:p>
            <a:r>
              <a:rPr lang="en-US" b="1" dirty="0">
                <a:solidFill>
                  <a:srgbClr val="C00000"/>
                </a:solidFill>
              </a:rPr>
              <a:t>Note: Set your drilling speed to 40</a:t>
            </a:r>
          </a:p>
        </p:txBody>
      </p:sp>
      <p:pic>
        <p:nvPicPr>
          <p:cNvPr id="13" name="Picture 6" descr="12 - 0.5 inch forstner.jpg"/>
          <p:cNvPicPr>
            <a:picLocks noChangeAspect="1"/>
          </p:cNvPicPr>
          <p:nvPr/>
        </p:nvPicPr>
        <p:blipFill>
          <a:blip r:embed="rId3" cstate="print"/>
          <a:srcRect/>
          <a:stretch>
            <a:fillRect/>
          </a:stretch>
        </p:blipFill>
        <p:spPr bwMode="auto">
          <a:xfrm>
            <a:off x="420756" y="2057400"/>
            <a:ext cx="5181600" cy="4191000"/>
          </a:xfrm>
          <a:prstGeom prst="rect">
            <a:avLst/>
          </a:prstGeom>
          <a:noFill/>
          <a:ln w="9525">
            <a:noFill/>
            <a:miter lim="800000"/>
            <a:headEnd/>
            <a:tailEnd/>
          </a:ln>
        </p:spPr>
      </p:pic>
      <p:sp>
        <p:nvSpPr>
          <p:cNvPr id="9"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25</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204216" y="762000"/>
            <a:ext cx="8229600" cy="762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Mark hole for pump outlet as shown below. The exit should roughly be </a:t>
            </a:r>
            <a:r>
              <a:rPr kumimoji="0" lang="en-US" sz="2400" b="0" i="0" u="none" strike="noStrike" kern="1200" cap="none" spc="0" normalizeH="0" baseline="0" noProof="0" dirty="0" smtClean="0">
                <a:ln>
                  <a:noFill/>
                </a:ln>
                <a:solidFill>
                  <a:srgbClr val="C00000"/>
                </a:solidFill>
                <a:effectLst/>
                <a:uLnTx/>
                <a:uFillTx/>
                <a:latin typeface="+mj-lt"/>
                <a:ea typeface="+mj-ea"/>
                <a:cs typeface="+mj-cs"/>
              </a:rPr>
              <a:t>tangent</a:t>
            </a: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 to the 1 inch </a:t>
            </a:r>
            <a:r>
              <a:rPr kumimoji="0" lang="en-US" sz="2400" b="0" i="0" u="none" strike="noStrike" kern="1200" cap="none" spc="0" normalizeH="0" baseline="0" noProof="0" dirty="0" err="1" smtClean="0">
                <a:ln>
                  <a:noFill/>
                </a:ln>
                <a:solidFill>
                  <a:schemeClr val="bg1">
                    <a:lumMod val="75000"/>
                  </a:schemeClr>
                </a:solidFill>
                <a:effectLst/>
                <a:uLnTx/>
                <a:uFillTx/>
                <a:latin typeface="+mj-lt"/>
                <a:ea typeface="+mj-ea"/>
                <a:cs typeface="+mj-cs"/>
              </a:rPr>
              <a:t>Forstner</a:t>
            </a: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 hole. </a:t>
            </a:r>
          </a:p>
        </p:txBody>
      </p:sp>
      <p:pic>
        <p:nvPicPr>
          <p:cNvPr id="12" name="Picture 17" descr="13 - exit hole measurement.jpg"/>
          <p:cNvPicPr>
            <a:picLocks noChangeAspect="1"/>
          </p:cNvPicPr>
          <p:nvPr/>
        </p:nvPicPr>
        <p:blipFill>
          <a:blip r:embed="rId3" cstate="print"/>
          <a:srcRect/>
          <a:stretch>
            <a:fillRect/>
          </a:stretch>
        </p:blipFill>
        <p:spPr bwMode="auto">
          <a:xfrm>
            <a:off x="6705600" y="1600200"/>
            <a:ext cx="1928813" cy="1352550"/>
          </a:xfrm>
          <a:prstGeom prst="rect">
            <a:avLst/>
          </a:prstGeom>
          <a:noFill/>
          <a:ln w="9525">
            <a:noFill/>
            <a:miter lim="800000"/>
            <a:headEnd/>
            <a:tailEnd/>
          </a:ln>
        </p:spPr>
      </p:pic>
      <p:grpSp>
        <p:nvGrpSpPr>
          <p:cNvPr id="13" name="Group 55"/>
          <p:cNvGrpSpPr>
            <a:grpSpLocks/>
          </p:cNvGrpSpPr>
          <p:nvPr/>
        </p:nvGrpSpPr>
        <p:grpSpPr bwMode="auto">
          <a:xfrm>
            <a:off x="304800" y="1905000"/>
            <a:ext cx="5715000" cy="4491038"/>
            <a:chOff x="533400" y="2177142"/>
            <a:chExt cx="5715000" cy="4490357"/>
          </a:xfrm>
        </p:grpSpPr>
        <p:pic>
          <p:nvPicPr>
            <p:cNvPr id="14" name="Picture 20" descr="14 - preparing for exit hole drilling.jpg"/>
            <p:cNvPicPr>
              <a:picLocks noChangeAspect="1"/>
            </p:cNvPicPr>
            <p:nvPr/>
          </p:nvPicPr>
          <p:blipFill>
            <a:blip r:embed="rId4" cstate="print"/>
            <a:srcRect/>
            <a:stretch>
              <a:fillRect/>
            </a:stretch>
          </p:blipFill>
          <p:spPr bwMode="auto">
            <a:xfrm>
              <a:off x="533400" y="2177142"/>
              <a:ext cx="5715000" cy="4490357"/>
            </a:xfrm>
            <a:prstGeom prst="rect">
              <a:avLst/>
            </a:prstGeom>
            <a:noFill/>
            <a:ln w="9525">
              <a:noFill/>
              <a:miter lim="800000"/>
              <a:headEnd/>
              <a:tailEnd/>
            </a:ln>
          </p:spPr>
        </p:pic>
        <p:cxnSp>
          <p:nvCxnSpPr>
            <p:cNvPr id="15" name="Straight Connector 14"/>
            <p:cNvCxnSpPr/>
            <p:nvPr/>
          </p:nvCxnSpPr>
          <p:spPr>
            <a:xfrm rot="10800000" flipV="1">
              <a:off x="3657600" y="4167565"/>
              <a:ext cx="420688" cy="40475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2274888" y="4724694"/>
              <a:ext cx="660400" cy="31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86200" y="4496128"/>
              <a:ext cx="1219200" cy="533319"/>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76600" y="4115186"/>
              <a:ext cx="304800" cy="304754"/>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25"/>
            <p:cNvSpPr txBox="1">
              <a:spLocks noChangeArrowheads="1"/>
            </p:cNvSpPr>
            <p:nvPr/>
          </p:nvSpPr>
          <p:spPr bwMode="auto">
            <a:xfrm rot="1441659">
              <a:off x="4087102" y="4493116"/>
              <a:ext cx="996876" cy="307777"/>
            </a:xfrm>
            <a:prstGeom prst="rect">
              <a:avLst/>
            </a:prstGeom>
            <a:noFill/>
            <a:ln w="9525">
              <a:noFill/>
              <a:miter lim="800000"/>
              <a:headEnd/>
              <a:tailEnd/>
            </a:ln>
          </p:spPr>
          <p:txBody>
            <a:bodyPr wrap="none">
              <a:spAutoFit/>
            </a:bodyPr>
            <a:lstStyle/>
            <a:p>
              <a:r>
                <a:rPr lang="en-US" sz="1400">
                  <a:solidFill>
                    <a:schemeClr val="bg1"/>
                  </a:solidFill>
                </a:rPr>
                <a:t>11/16 inch</a:t>
              </a:r>
            </a:p>
          </p:txBody>
        </p:sp>
        <p:sp>
          <p:nvSpPr>
            <p:cNvPr id="20" name="TextBox 26"/>
            <p:cNvSpPr txBox="1">
              <a:spLocks noChangeArrowheads="1"/>
            </p:cNvSpPr>
            <p:nvPr/>
          </p:nvSpPr>
          <p:spPr bwMode="auto">
            <a:xfrm rot="-2956483">
              <a:off x="2701538" y="3956100"/>
              <a:ext cx="910827" cy="307777"/>
            </a:xfrm>
            <a:prstGeom prst="rect">
              <a:avLst/>
            </a:prstGeom>
            <a:noFill/>
            <a:ln w="9525">
              <a:noFill/>
              <a:miter lim="800000"/>
              <a:headEnd/>
              <a:tailEnd/>
            </a:ln>
          </p:spPr>
          <p:txBody>
            <a:bodyPr wrap="none">
              <a:spAutoFit/>
            </a:bodyPr>
            <a:lstStyle/>
            <a:p>
              <a:r>
                <a:rPr lang="en-US" sz="1400">
                  <a:solidFill>
                    <a:schemeClr val="bg1"/>
                  </a:solidFill>
                </a:rPr>
                <a:t>5/16 inch</a:t>
              </a:r>
            </a:p>
          </p:txBody>
        </p:sp>
        <p:sp>
          <p:nvSpPr>
            <p:cNvPr id="21" name="TextBox 27"/>
            <p:cNvSpPr txBox="1">
              <a:spLocks noChangeArrowheads="1"/>
            </p:cNvSpPr>
            <p:nvPr/>
          </p:nvSpPr>
          <p:spPr bwMode="auto">
            <a:xfrm>
              <a:off x="914400" y="2514600"/>
              <a:ext cx="1515800" cy="369276"/>
            </a:xfrm>
            <a:prstGeom prst="rect">
              <a:avLst/>
            </a:prstGeom>
            <a:noFill/>
            <a:ln w="9525">
              <a:noFill/>
              <a:miter lim="800000"/>
              <a:headEnd/>
              <a:tailEnd/>
            </a:ln>
          </p:spPr>
          <p:txBody>
            <a:bodyPr wrap="none">
              <a:spAutoFit/>
            </a:bodyPr>
            <a:lstStyle/>
            <a:p>
              <a:r>
                <a:rPr lang="en-US" b="1" dirty="0">
                  <a:solidFill>
                    <a:srgbClr val="C00000"/>
                  </a:solidFill>
                </a:rPr>
                <a:t>drill hole here</a:t>
              </a:r>
            </a:p>
          </p:txBody>
        </p:sp>
        <p:cxnSp>
          <p:nvCxnSpPr>
            <p:cNvPr id="22" name="Straight Arrow Connector 21"/>
            <p:cNvCxnSpPr/>
            <p:nvPr/>
          </p:nvCxnSpPr>
          <p:spPr>
            <a:xfrm>
              <a:off x="2514600" y="2743794"/>
              <a:ext cx="1473200" cy="1423771"/>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5029200" y="4267563"/>
              <a:ext cx="955675" cy="90632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436938" y="4013601"/>
              <a:ext cx="1093787" cy="42697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3089275" y="4373909"/>
              <a:ext cx="428625" cy="17301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4413250" y="3731069"/>
              <a:ext cx="158750" cy="150789"/>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flipV="1">
            <a:off x="2316163" y="2438400"/>
            <a:ext cx="5532437" cy="49213"/>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56"/>
          <p:cNvSpPr txBox="1">
            <a:spLocks noChangeArrowheads="1"/>
          </p:cNvSpPr>
          <p:nvPr/>
        </p:nvSpPr>
        <p:spPr bwMode="auto">
          <a:xfrm>
            <a:off x="6437248" y="3048000"/>
            <a:ext cx="2173352" cy="307777"/>
          </a:xfrm>
          <a:prstGeom prst="rect">
            <a:avLst/>
          </a:prstGeom>
          <a:noFill/>
          <a:ln w="9525">
            <a:noFill/>
            <a:miter lim="800000"/>
            <a:headEnd/>
            <a:tailEnd/>
          </a:ln>
        </p:spPr>
        <p:txBody>
          <a:bodyPr wrap="none">
            <a:spAutoFit/>
          </a:bodyPr>
          <a:lstStyle/>
          <a:p>
            <a:r>
              <a:rPr lang="en-US" sz="1400" dirty="0">
                <a:solidFill>
                  <a:schemeClr val="bg1">
                    <a:lumMod val="50000"/>
                  </a:schemeClr>
                </a:solidFill>
              </a:rPr>
              <a:t>bit is tangent to 1 inch hole</a:t>
            </a:r>
          </a:p>
        </p:txBody>
      </p:sp>
      <p:pic>
        <p:nvPicPr>
          <p:cNvPr id="32" name="Picture 51" descr="15 - exit hole being drilled.jpg"/>
          <p:cNvPicPr>
            <a:picLocks noChangeAspect="1"/>
          </p:cNvPicPr>
          <p:nvPr/>
        </p:nvPicPr>
        <p:blipFill>
          <a:blip r:embed="rId5" cstate="print"/>
          <a:srcRect/>
          <a:stretch>
            <a:fillRect/>
          </a:stretch>
        </p:blipFill>
        <p:spPr bwMode="auto">
          <a:xfrm>
            <a:off x="6324600" y="3339548"/>
            <a:ext cx="2317750" cy="3057525"/>
          </a:xfrm>
          <a:prstGeom prst="rect">
            <a:avLst/>
          </a:prstGeom>
          <a:noFill/>
          <a:ln w="9525">
            <a:noFill/>
            <a:miter lim="800000"/>
            <a:headEnd/>
            <a:tailEnd/>
          </a:ln>
        </p:spPr>
      </p:pic>
      <p:cxnSp>
        <p:nvCxnSpPr>
          <p:cNvPr id="33" name="Straight Connector 32"/>
          <p:cNvCxnSpPr/>
          <p:nvPr/>
        </p:nvCxnSpPr>
        <p:spPr>
          <a:xfrm rot="5400000">
            <a:off x="6975476" y="4806398"/>
            <a:ext cx="1973262" cy="10318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907338" y="5135011"/>
            <a:ext cx="85725" cy="793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26</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57200" y="762000"/>
            <a:ext cx="7467600" cy="4572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Drill the pump exit hole with the Q bit to a depth of 1 inch.</a:t>
            </a:r>
          </a:p>
        </p:txBody>
      </p:sp>
      <p:sp>
        <p:nvSpPr>
          <p:cNvPr id="12" name="TextBox 5"/>
          <p:cNvSpPr txBox="1">
            <a:spLocks noChangeArrowheads="1"/>
          </p:cNvSpPr>
          <p:nvPr/>
        </p:nvSpPr>
        <p:spPr bwMode="auto">
          <a:xfrm>
            <a:off x="470452" y="1217616"/>
            <a:ext cx="3439211" cy="369332"/>
          </a:xfrm>
          <a:prstGeom prst="rect">
            <a:avLst/>
          </a:prstGeom>
          <a:noFill/>
          <a:ln w="9525">
            <a:noFill/>
            <a:miter lim="800000"/>
            <a:headEnd/>
            <a:tailEnd/>
          </a:ln>
        </p:spPr>
        <p:txBody>
          <a:bodyPr wrap="none">
            <a:spAutoFit/>
          </a:bodyPr>
          <a:lstStyle/>
          <a:p>
            <a:r>
              <a:rPr lang="en-US" b="1" dirty="0">
                <a:solidFill>
                  <a:srgbClr val="C00000"/>
                </a:solidFill>
              </a:rPr>
              <a:t>Note: Set your drilling speed to 40</a:t>
            </a:r>
          </a:p>
        </p:txBody>
      </p:sp>
      <p:pic>
        <p:nvPicPr>
          <p:cNvPr id="13" name="Picture 4" descr="15 - exit hole being drilled.jpg"/>
          <p:cNvPicPr>
            <a:picLocks noChangeAspect="1"/>
          </p:cNvPicPr>
          <p:nvPr/>
        </p:nvPicPr>
        <p:blipFill>
          <a:blip r:embed="rId3" cstate="print"/>
          <a:srcRect/>
          <a:stretch>
            <a:fillRect/>
          </a:stretch>
        </p:blipFill>
        <p:spPr bwMode="auto">
          <a:xfrm>
            <a:off x="569844" y="1676400"/>
            <a:ext cx="3689350" cy="4867275"/>
          </a:xfrm>
          <a:prstGeom prst="rect">
            <a:avLst/>
          </a:prstGeom>
          <a:noFill/>
          <a:ln w="9525">
            <a:noFill/>
            <a:miter lim="800000"/>
            <a:headEnd/>
            <a:tailEnd/>
          </a:ln>
        </p:spPr>
      </p:pic>
      <p:sp>
        <p:nvSpPr>
          <p:cNvPr id="9"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27</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265044" y="990600"/>
            <a:ext cx="8077200" cy="762000"/>
          </a:xfrm>
          <a:prstGeom prst="rect">
            <a:avLst/>
          </a:prstGeom>
          <a:noFill/>
          <a:ln w="9525">
            <a:noFill/>
            <a:miter lim="800000"/>
            <a:headEnd/>
            <a:tailEnd/>
          </a:ln>
        </p:spPr>
        <p:txBody>
          <a:bodyPr anchor="ctr"/>
          <a:lstStyle/>
          <a:p>
            <a:pPr>
              <a:defRPr/>
            </a:pPr>
            <a:r>
              <a:rPr lang="en-US" sz="2400" kern="0" dirty="0">
                <a:solidFill>
                  <a:schemeClr val="bg1">
                    <a:lumMod val="75000"/>
                  </a:schemeClr>
                </a:solidFill>
                <a:latin typeface="+mj-lt"/>
                <a:ea typeface="+mj-ea"/>
                <a:cs typeface="+mj-cs"/>
              </a:rPr>
              <a:t>Mark the locations of the four holes to attach the DC motor to the pump body. </a:t>
            </a:r>
          </a:p>
        </p:txBody>
      </p:sp>
      <p:pic>
        <p:nvPicPr>
          <p:cNvPr id="12" name="Picture 6" descr="16 - zip tie holes.jpg"/>
          <p:cNvPicPr>
            <a:picLocks noChangeAspect="1"/>
          </p:cNvPicPr>
          <p:nvPr/>
        </p:nvPicPr>
        <p:blipFill>
          <a:blip r:embed="rId3" cstate="print"/>
          <a:srcRect/>
          <a:stretch>
            <a:fillRect/>
          </a:stretch>
        </p:blipFill>
        <p:spPr bwMode="auto">
          <a:xfrm>
            <a:off x="381000" y="2057400"/>
            <a:ext cx="3811588" cy="2918207"/>
          </a:xfrm>
          <a:prstGeom prst="rect">
            <a:avLst/>
          </a:prstGeom>
          <a:noFill/>
          <a:ln w="9525">
            <a:noFill/>
            <a:miter lim="800000"/>
            <a:headEnd/>
            <a:tailEnd/>
          </a:ln>
        </p:spPr>
      </p:pic>
      <p:pic>
        <p:nvPicPr>
          <p:cNvPr id="13" name="Picture 7" descr="17 - marks for holes.jpg"/>
          <p:cNvPicPr>
            <a:picLocks noChangeAspect="1"/>
          </p:cNvPicPr>
          <p:nvPr/>
        </p:nvPicPr>
        <p:blipFill>
          <a:blip r:embed="rId4" cstate="print"/>
          <a:srcRect/>
          <a:stretch>
            <a:fillRect/>
          </a:stretch>
        </p:blipFill>
        <p:spPr bwMode="auto">
          <a:xfrm>
            <a:off x="4419600" y="2057400"/>
            <a:ext cx="4208462" cy="4410075"/>
          </a:xfrm>
          <a:prstGeom prst="rect">
            <a:avLst/>
          </a:prstGeom>
          <a:noFill/>
          <a:ln w="9525">
            <a:noFill/>
            <a:miter lim="800000"/>
            <a:headEnd/>
            <a:tailEnd/>
          </a:ln>
        </p:spPr>
      </p:pic>
      <p:cxnSp>
        <p:nvCxnSpPr>
          <p:cNvPr id="14" name="Straight Connector 13"/>
          <p:cNvCxnSpPr/>
          <p:nvPr/>
        </p:nvCxnSpPr>
        <p:spPr>
          <a:xfrm rot="10800000" flipV="1">
            <a:off x="7069137" y="3876675"/>
            <a:ext cx="612775" cy="57150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055644" y="3145631"/>
            <a:ext cx="838200" cy="82708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6640512" y="2965450"/>
            <a:ext cx="666750" cy="65881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155656" y="4501356"/>
            <a:ext cx="1276350" cy="198438"/>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19750" y="5719763"/>
            <a:ext cx="1385887" cy="12858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25"/>
          <p:cNvSpPr txBox="1">
            <a:spLocks noChangeArrowheads="1"/>
          </p:cNvSpPr>
          <p:nvPr/>
        </p:nvSpPr>
        <p:spPr bwMode="auto">
          <a:xfrm rot="18987314">
            <a:off x="6773862" y="5297488"/>
            <a:ext cx="661988" cy="307975"/>
          </a:xfrm>
          <a:prstGeom prst="rect">
            <a:avLst/>
          </a:prstGeom>
          <a:noFill/>
          <a:ln w="9525">
            <a:noFill/>
            <a:miter lim="800000"/>
            <a:headEnd/>
            <a:tailEnd/>
          </a:ln>
        </p:spPr>
        <p:txBody>
          <a:bodyPr wrap="none">
            <a:spAutoFit/>
          </a:bodyPr>
          <a:lstStyle/>
          <a:p>
            <a:r>
              <a:rPr lang="en-US" sz="1400">
                <a:solidFill>
                  <a:schemeClr val="bg1"/>
                </a:solidFill>
              </a:rPr>
              <a:t>1 inch</a:t>
            </a:r>
          </a:p>
        </p:txBody>
      </p:sp>
      <p:cxnSp>
        <p:nvCxnSpPr>
          <p:cNvPr id="20" name="Straight Arrow Connector 19"/>
          <p:cNvCxnSpPr/>
          <p:nvPr/>
        </p:nvCxnSpPr>
        <p:spPr>
          <a:xfrm rot="10800000" flipV="1">
            <a:off x="6337300" y="4606925"/>
            <a:ext cx="1419225" cy="1355725"/>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929438" y="4090987"/>
            <a:ext cx="438150" cy="28575"/>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723062" y="3559175"/>
            <a:ext cx="411163" cy="312738"/>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5"/>
          <p:cNvSpPr txBox="1">
            <a:spLocks noChangeArrowheads="1"/>
          </p:cNvSpPr>
          <p:nvPr/>
        </p:nvSpPr>
        <p:spPr bwMode="auto">
          <a:xfrm rot="18876926">
            <a:off x="7074693" y="3674269"/>
            <a:ext cx="811213" cy="307975"/>
          </a:xfrm>
          <a:prstGeom prst="rect">
            <a:avLst/>
          </a:prstGeom>
          <a:noFill/>
          <a:ln w="9525">
            <a:noFill/>
            <a:miter lim="800000"/>
            <a:headEnd/>
            <a:tailEnd/>
          </a:ln>
        </p:spPr>
        <p:txBody>
          <a:bodyPr wrap="none">
            <a:spAutoFit/>
          </a:bodyPr>
          <a:lstStyle/>
          <a:p>
            <a:r>
              <a:rPr lang="en-US" sz="1400">
                <a:solidFill>
                  <a:schemeClr val="bg1"/>
                </a:solidFill>
              </a:rPr>
              <a:t>3/8 inch</a:t>
            </a:r>
          </a:p>
        </p:txBody>
      </p:sp>
      <p:sp>
        <p:nvSpPr>
          <p:cNvPr id="24" name="TextBox 25"/>
          <p:cNvSpPr txBox="1">
            <a:spLocks noChangeArrowheads="1"/>
          </p:cNvSpPr>
          <p:nvPr/>
        </p:nvSpPr>
        <p:spPr bwMode="auto">
          <a:xfrm rot="18841598">
            <a:off x="6797675" y="3249613"/>
            <a:ext cx="911225" cy="307975"/>
          </a:xfrm>
          <a:prstGeom prst="rect">
            <a:avLst/>
          </a:prstGeom>
          <a:noFill/>
          <a:ln w="9525">
            <a:noFill/>
            <a:miter lim="800000"/>
            <a:headEnd/>
            <a:tailEnd/>
          </a:ln>
        </p:spPr>
        <p:txBody>
          <a:bodyPr wrap="none">
            <a:spAutoFit/>
          </a:bodyPr>
          <a:lstStyle/>
          <a:p>
            <a:r>
              <a:rPr lang="en-US" sz="1400">
                <a:solidFill>
                  <a:schemeClr val="bg1"/>
                </a:solidFill>
              </a:rPr>
              <a:t>3/16 inch</a:t>
            </a:r>
          </a:p>
        </p:txBody>
      </p:sp>
      <p:sp>
        <p:nvSpPr>
          <p:cNvPr id="25"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28</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407504" y="685800"/>
            <a:ext cx="8229600" cy="762000"/>
          </a:xfrm>
          <a:prstGeom prst="rect">
            <a:avLst/>
          </a:prstGeom>
          <a:noFill/>
          <a:ln w="9525">
            <a:noFill/>
            <a:miter lim="800000"/>
            <a:headEnd/>
            <a:tailEnd/>
          </a:ln>
        </p:spPr>
        <p:txBody>
          <a:bodyPr anchor="ctr"/>
          <a:lstStyle/>
          <a:p>
            <a:pPr>
              <a:defRPr/>
            </a:pPr>
            <a:r>
              <a:rPr lang="en-US" sz="2400" kern="0" dirty="0">
                <a:solidFill>
                  <a:schemeClr val="bg1">
                    <a:lumMod val="75000"/>
                  </a:schemeClr>
                </a:solidFill>
                <a:latin typeface="+mj-lt"/>
                <a:ea typeface="+mj-ea"/>
                <a:cs typeface="+mj-cs"/>
              </a:rPr>
              <a:t>Drill the four holes to attach the DC motor to the pump body using the 5/32 inch bit. </a:t>
            </a:r>
          </a:p>
        </p:txBody>
      </p:sp>
      <p:pic>
        <p:nvPicPr>
          <p:cNvPr id="12" name="Picture 4" descr="18 - zip tie holes 01.jpg"/>
          <p:cNvPicPr>
            <a:picLocks noChangeAspect="1"/>
          </p:cNvPicPr>
          <p:nvPr/>
        </p:nvPicPr>
        <p:blipFill>
          <a:blip r:embed="rId3" cstate="print"/>
          <a:srcRect l="15094"/>
          <a:stretch>
            <a:fillRect/>
          </a:stretch>
        </p:blipFill>
        <p:spPr bwMode="auto">
          <a:xfrm>
            <a:off x="533400" y="1945605"/>
            <a:ext cx="3886200" cy="3974186"/>
          </a:xfrm>
          <a:prstGeom prst="rect">
            <a:avLst/>
          </a:prstGeom>
          <a:noFill/>
          <a:ln w="9525">
            <a:noFill/>
            <a:miter lim="800000"/>
            <a:headEnd/>
            <a:tailEnd/>
          </a:ln>
        </p:spPr>
      </p:pic>
      <p:pic>
        <p:nvPicPr>
          <p:cNvPr id="13" name="Picture 5" descr="18 - zip tie holes 02.jpg"/>
          <p:cNvPicPr>
            <a:picLocks noChangeAspect="1"/>
          </p:cNvPicPr>
          <p:nvPr/>
        </p:nvPicPr>
        <p:blipFill>
          <a:blip r:embed="rId4" cstate="print"/>
          <a:srcRect b="8480"/>
          <a:stretch>
            <a:fillRect/>
          </a:stretch>
        </p:blipFill>
        <p:spPr bwMode="auto">
          <a:xfrm>
            <a:off x="4724400" y="1945715"/>
            <a:ext cx="3962400" cy="3981697"/>
          </a:xfrm>
          <a:prstGeom prst="rect">
            <a:avLst/>
          </a:prstGeom>
          <a:noFill/>
          <a:ln w="9525">
            <a:noFill/>
            <a:miter lim="800000"/>
            <a:headEnd/>
            <a:tailEnd/>
          </a:ln>
        </p:spPr>
      </p:pic>
      <p:sp>
        <p:nvSpPr>
          <p:cNvPr id="14" name="TextBox 5"/>
          <p:cNvSpPr txBox="1">
            <a:spLocks noChangeArrowheads="1"/>
          </p:cNvSpPr>
          <p:nvPr/>
        </p:nvSpPr>
        <p:spPr bwMode="auto">
          <a:xfrm>
            <a:off x="430696" y="1535668"/>
            <a:ext cx="3439211" cy="369332"/>
          </a:xfrm>
          <a:prstGeom prst="rect">
            <a:avLst/>
          </a:prstGeom>
          <a:noFill/>
          <a:ln w="9525">
            <a:noFill/>
            <a:miter lim="800000"/>
            <a:headEnd/>
            <a:tailEnd/>
          </a:ln>
        </p:spPr>
        <p:txBody>
          <a:bodyPr wrap="none">
            <a:spAutoFit/>
          </a:bodyPr>
          <a:lstStyle/>
          <a:p>
            <a:r>
              <a:rPr lang="en-US" b="1" dirty="0">
                <a:solidFill>
                  <a:srgbClr val="C00000"/>
                </a:solidFill>
              </a:rPr>
              <a:t>Note: Set your drilling speed to 50</a:t>
            </a:r>
          </a:p>
        </p:txBody>
      </p:sp>
      <p:sp>
        <p:nvSpPr>
          <p:cNvPr id="15" name="TextBox 8"/>
          <p:cNvSpPr txBox="1">
            <a:spLocks noChangeArrowheads="1"/>
          </p:cNvSpPr>
          <p:nvPr/>
        </p:nvSpPr>
        <p:spPr bwMode="auto">
          <a:xfrm>
            <a:off x="4948238" y="5983288"/>
            <a:ext cx="3586162" cy="646112"/>
          </a:xfrm>
          <a:prstGeom prst="rect">
            <a:avLst/>
          </a:prstGeom>
          <a:noFill/>
          <a:ln w="9525">
            <a:noFill/>
            <a:miter lim="800000"/>
            <a:headEnd/>
            <a:tailEnd/>
          </a:ln>
        </p:spPr>
        <p:txBody>
          <a:bodyPr>
            <a:spAutoFit/>
          </a:bodyPr>
          <a:lstStyle/>
          <a:p>
            <a:pPr algn="ctr"/>
            <a:r>
              <a:rPr lang="en-US" dirty="0">
                <a:solidFill>
                  <a:schemeClr val="bg1">
                    <a:lumMod val="50000"/>
                  </a:schemeClr>
                </a:solidFill>
              </a:rPr>
              <a:t>The hole being drilled in this picture should be 7/16 inch deep.</a:t>
            </a:r>
          </a:p>
        </p:txBody>
      </p:sp>
      <p:sp>
        <p:nvSpPr>
          <p:cNvPr id="16" name="TextBox 13"/>
          <p:cNvSpPr txBox="1">
            <a:spLocks noChangeArrowheads="1"/>
          </p:cNvSpPr>
          <p:nvPr/>
        </p:nvSpPr>
        <p:spPr bwMode="auto">
          <a:xfrm>
            <a:off x="533400" y="5972175"/>
            <a:ext cx="3586163" cy="646113"/>
          </a:xfrm>
          <a:prstGeom prst="rect">
            <a:avLst/>
          </a:prstGeom>
          <a:noFill/>
          <a:ln w="9525">
            <a:noFill/>
            <a:miter lim="800000"/>
            <a:headEnd/>
            <a:tailEnd/>
          </a:ln>
        </p:spPr>
        <p:txBody>
          <a:bodyPr>
            <a:spAutoFit/>
          </a:bodyPr>
          <a:lstStyle/>
          <a:p>
            <a:pPr algn="ctr"/>
            <a:r>
              <a:rPr lang="en-US" dirty="0">
                <a:solidFill>
                  <a:schemeClr val="bg1">
                    <a:lumMod val="50000"/>
                  </a:schemeClr>
                </a:solidFill>
              </a:rPr>
              <a:t>The hole being drilled in this picture should be 1/4 inch deep.</a:t>
            </a:r>
          </a:p>
        </p:txBody>
      </p:sp>
      <p:sp>
        <p:nvSpPr>
          <p:cNvPr id="17"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29</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a:xfrm>
            <a:off x="142460" y="1266547"/>
            <a:ext cx="5943600" cy="708025"/>
          </a:xfrm>
          <a:prstGeom prst="rect">
            <a:avLst/>
          </a:prstGeom>
        </p:spPr>
        <p:txBody>
          <a:bodyPr rtlCol="0">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dirty="0" smtClean="0">
                <a:solidFill>
                  <a:schemeClr val="bg1">
                    <a:lumMod val="75000"/>
                  </a:schemeClr>
                </a:solidFill>
              </a:rPr>
              <a:t>Examples of Centrifugal Pumps</a:t>
            </a:r>
          </a:p>
        </p:txBody>
      </p:sp>
      <p:pic>
        <p:nvPicPr>
          <p:cNvPr id="11" name="Picture 4"/>
          <p:cNvPicPr>
            <a:picLocks noChangeAspect="1" noChangeArrowheads="1"/>
          </p:cNvPicPr>
          <p:nvPr/>
        </p:nvPicPr>
        <p:blipFill>
          <a:blip r:embed="rId3" cstate="print"/>
          <a:srcRect l="15789" r="7218"/>
          <a:stretch>
            <a:fillRect/>
          </a:stretch>
        </p:blipFill>
        <p:spPr bwMode="auto">
          <a:xfrm>
            <a:off x="6171121" y="2209800"/>
            <a:ext cx="2552123" cy="2743200"/>
          </a:xfrm>
          <a:prstGeom prst="rect">
            <a:avLst/>
          </a:prstGeom>
          <a:noFill/>
          <a:ln w="9525">
            <a:noFill/>
            <a:miter lim="800000"/>
            <a:headEnd/>
            <a:tailEnd/>
          </a:ln>
        </p:spPr>
      </p:pic>
      <p:pic>
        <p:nvPicPr>
          <p:cNvPr id="12" name="Picture 5"/>
          <p:cNvPicPr>
            <a:picLocks noChangeAspect="1" noChangeArrowheads="1"/>
          </p:cNvPicPr>
          <p:nvPr/>
        </p:nvPicPr>
        <p:blipFill>
          <a:blip r:embed="rId4" cstate="print"/>
          <a:srcRect l="4360" r="30245"/>
          <a:stretch>
            <a:fillRect/>
          </a:stretch>
        </p:blipFill>
        <p:spPr bwMode="auto">
          <a:xfrm>
            <a:off x="3733800" y="2209800"/>
            <a:ext cx="2394065" cy="2743200"/>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251377" y="2209800"/>
            <a:ext cx="3429415" cy="2743200"/>
          </a:xfrm>
          <a:prstGeom prst="rect">
            <a:avLst/>
          </a:prstGeom>
          <a:noFill/>
          <a:ln w="9525">
            <a:noFill/>
            <a:miter lim="800000"/>
            <a:headEnd/>
            <a:tailEnd/>
          </a:ln>
        </p:spPr>
      </p:pic>
      <p:sp>
        <p:nvSpPr>
          <p:cNvPr id="14" name="Text Box 8"/>
          <p:cNvSpPr txBox="1">
            <a:spLocks noChangeArrowheads="1"/>
          </p:cNvSpPr>
          <p:nvPr/>
        </p:nvSpPr>
        <p:spPr bwMode="auto">
          <a:xfrm>
            <a:off x="1226669" y="5029200"/>
            <a:ext cx="1440331" cy="276999"/>
          </a:xfrm>
          <a:prstGeom prst="rect">
            <a:avLst/>
          </a:prstGeom>
          <a:noFill/>
          <a:ln w="9525">
            <a:noFill/>
            <a:miter lim="800000"/>
            <a:headEnd/>
            <a:tailEnd/>
          </a:ln>
        </p:spPr>
        <p:txBody>
          <a:bodyPr wrap="none">
            <a:spAutoFit/>
          </a:bodyPr>
          <a:lstStyle/>
          <a:p>
            <a:pPr eaLnBrk="0" hangingPunct="0"/>
            <a:r>
              <a:rPr lang="en-US" sz="1200" i="1" dirty="0">
                <a:solidFill>
                  <a:schemeClr val="bg1">
                    <a:lumMod val="50000"/>
                  </a:schemeClr>
                </a:solidFill>
                <a:latin typeface="+mj-lt"/>
              </a:rPr>
              <a:t>www.grpumps.com </a:t>
            </a:r>
          </a:p>
        </p:txBody>
      </p:sp>
      <p:sp>
        <p:nvSpPr>
          <p:cNvPr id="15" name="Text Box 9"/>
          <p:cNvSpPr txBox="1">
            <a:spLocks noChangeArrowheads="1"/>
          </p:cNvSpPr>
          <p:nvPr/>
        </p:nvSpPr>
        <p:spPr bwMode="auto">
          <a:xfrm>
            <a:off x="6785088" y="5029200"/>
            <a:ext cx="1596912" cy="276999"/>
          </a:xfrm>
          <a:prstGeom prst="rect">
            <a:avLst/>
          </a:prstGeom>
          <a:noFill/>
          <a:ln w="9525">
            <a:noFill/>
            <a:miter lim="800000"/>
            <a:headEnd/>
            <a:tailEnd/>
          </a:ln>
        </p:spPr>
        <p:txBody>
          <a:bodyPr wrap="none">
            <a:spAutoFit/>
          </a:bodyPr>
          <a:lstStyle/>
          <a:p>
            <a:pPr eaLnBrk="0" hangingPunct="0"/>
            <a:r>
              <a:rPr lang="en-US" sz="1200" i="1" dirty="0">
                <a:solidFill>
                  <a:schemeClr val="bg1">
                    <a:lumMod val="50000"/>
                  </a:schemeClr>
                </a:solidFill>
                <a:latin typeface="+mj-lt"/>
              </a:rPr>
              <a:t>www.oilworksinc.com </a:t>
            </a:r>
          </a:p>
        </p:txBody>
      </p:sp>
      <p:sp>
        <p:nvSpPr>
          <p:cNvPr id="16" name="Slide Number Placeholder 5"/>
          <p:cNvSpPr>
            <a:spLocks noGrp="1"/>
          </p:cNvSpPr>
          <p:nvPr>
            <p:ph type="sldNum" sz="quarter" idx="11"/>
          </p:nvPr>
        </p:nvSpPr>
        <p:spPr>
          <a:xfrm>
            <a:off x="8534400" y="6400800"/>
            <a:ext cx="457200" cy="400050"/>
          </a:xfrm>
        </p:spPr>
        <p:txBody>
          <a:bodyPr/>
          <a:lstStyle/>
          <a:p>
            <a:pPr algn="r"/>
            <a:fld id="{203DF9C2-183C-4A78-BB4C-67AD01B619E4}" type="slidenum">
              <a:rPr lang="en-US"/>
              <a:pPr algn="r"/>
              <a:t>3</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381000" y="600075"/>
            <a:ext cx="8229600" cy="762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Tap pump exit for a barbed fitting to attach tubing. Place the pump body in the bench vise for tapping.</a:t>
            </a:r>
          </a:p>
        </p:txBody>
      </p:sp>
      <p:sp>
        <p:nvSpPr>
          <p:cNvPr id="12" name="TextBox 3"/>
          <p:cNvSpPr txBox="1">
            <a:spLocks noChangeArrowheads="1"/>
          </p:cNvSpPr>
          <p:nvPr/>
        </p:nvSpPr>
        <p:spPr bwMode="auto">
          <a:xfrm>
            <a:off x="381000" y="5781675"/>
            <a:ext cx="7239000" cy="923925"/>
          </a:xfrm>
          <a:prstGeom prst="rect">
            <a:avLst/>
          </a:prstGeom>
          <a:solidFill>
            <a:schemeClr val="bg1"/>
          </a:solidFill>
          <a:ln w="9525">
            <a:noFill/>
            <a:miter lim="800000"/>
            <a:headEnd/>
            <a:tailEnd/>
          </a:ln>
        </p:spPr>
        <p:txBody>
          <a:bodyPr>
            <a:spAutoFit/>
          </a:bodyPr>
          <a:lstStyle/>
          <a:p>
            <a:r>
              <a:rPr lang="en-US" dirty="0">
                <a:solidFill>
                  <a:schemeClr val="bg1">
                    <a:lumMod val="50000"/>
                  </a:schemeClr>
                </a:solidFill>
              </a:rPr>
              <a:t>You will need to apply a little bit of axial force to the tap as you get it started in the hole. While you are doing this, keep checking to be sure your tap is perpendicular to the pump body. </a:t>
            </a:r>
          </a:p>
        </p:txBody>
      </p:sp>
      <p:pic>
        <p:nvPicPr>
          <p:cNvPr id="13" name="Picture 4" descr="19 - tapping pump body.jpg"/>
          <p:cNvPicPr>
            <a:picLocks noChangeAspect="1"/>
          </p:cNvPicPr>
          <p:nvPr/>
        </p:nvPicPr>
        <p:blipFill>
          <a:blip r:embed="rId3" cstate="print"/>
          <a:srcRect/>
          <a:stretch>
            <a:fillRect/>
          </a:stretch>
        </p:blipFill>
        <p:spPr bwMode="auto">
          <a:xfrm>
            <a:off x="493644" y="1447800"/>
            <a:ext cx="5526156" cy="4323285"/>
          </a:xfrm>
          <a:prstGeom prst="rect">
            <a:avLst/>
          </a:prstGeom>
          <a:noFill/>
          <a:ln w="9525">
            <a:noFill/>
            <a:miter lim="800000"/>
            <a:headEnd/>
            <a:tailEnd/>
          </a:ln>
        </p:spPr>
      </p:pic>
      <p:sp>
        <p:nvSpPr>
          <p:cNvPr id="9"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30</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215348" y="533400"/>
            <a:ext cx="8776252" cy="1782762"/>
          </a:xfrm>
          <a:prstGeom prst="rect">
            <a:avLst/>
          </a:prstGeom>
        </p:spPr>
        <p:txBody>
          <a:bodyPr/>
          <a:lstStyle/>
          <a:p>
            <a:pPr>
              <a:defRPr/>
            </a:pPr>
            <a:r>
              <a:rPr lang="en-US" sz="2400" kern="0" dirty="0">
                <a:solidFill>
                  <a:schemeClr val="bg1">
                    <a:lumMod val="75000"/>
                  </a:schemeClr>
                </a:solidFill>
                <a:latin typeface="+mj-lt"/>
                <a:ea typeface="+mj-ea"/>
                <a:cs typeface="+mj-cs"/>
              </a:rPr>
              <a:t>Press the bronze bushing with the o-ring seal into the pump body until the bushing is flush with the bottom of the 0.11 inch diameter hole. Completely close the jaws of the chuck, and use the z-crank handle to apply the pressing force. </a:t>
            </a:r>
          </a:p>
          <a:p>
            <a:pPr>
              <a:defRPr/>
            </a:pPr>
            <a:r>
              <a:rPr lang="en-US" sz="1400" i="1" kern="0" dirty="0">
                <a:solidFill>
                  <a:schemeClr val="bg1">
                    <a:lumMod val="50000"/>
                  </a:schemeClr>
                </a:solidFill>
                <a:latin typeface="+mj-lt"/>
                <a:ea typeface="+mj-ea"/>
                <a:cs typeface="+mj-cs"/>
              </a:rPr>
              <a:t>We normally don’t use the milling machine as a press, but it’s OK here since pressing forces are small.</a:t>
            </a:r>
          </a:p>
        </p:txBody>
      </p:sp>
      <p:pic>
        <p:nvPicPr>
          <p:cNvPr id="12" name="Picture 2" descr="29 - pressing bushing.jpg"/>
          <p:cNvPicPr>
            <a:picLocks noChangeAspect="1"/>
          </p:cNvPicPr>
          <p:nvPr/>
        </p:nvPicPr>
        <p:blipFill>
          <a:blip r:embed="rId3" cstate="print"/>
          <a:srcRect l="10885" t="2262" r="3591" b="31031"/>
          <a:stretch>
            <a:fillRect/>
          </a:stretch>
        </p:blipFill>
        <p:spPr bwMode="auto">
          <a:xfrm>
            <a:off x="344556" y="2329129"/>
            <a:ext cx="4666129" cy="4326775"/>
          </a:xfrm>
          <a:prstGeom prst="rect">
            <a:avLst/>
          </a:prstGeom>
          <a:noFill/>
          <a:ln w="9525">
            <a:noFill/>
            <a:miter lim="800000"/>
            <a:headEnd/>
            <a:tailEnd/>
          </a:ln>
        </p:spPr>
      </p:pic>
      <p:pic>
        <p:nvPicPr>
          <p:cNvPr id="13" name="Picture 3" descr="30 - bushing in block.jpg"/>
          <p:cNvPicPr>
            <a:picLocks noChangeAspect="1"/>
          </p:cNvPicPr>
          <p:nvPr/>
        </p:nvPicPr>
        <p:blipFill>
          <a:blip r:embed="rId4" cstate="print"/>
          <a:srcRect/>
          <a:stretch>
            <a:fillRect/>
          </a:stretch>
        </p:blipFill>
        <p:spPr bwMode="auto">
          <a:xfrm>
            <a:off x="5181600" y="2335696"/>
            <a:ext cx="3582030" cy="3657600"/>
          </a:xfrm>
          <a:prstGeom prst="rect">
            <a:avLst/>
          </a:prstGeom>
          <a:noFill/>
          <a:ln w="9525">
            <a:noFill/>
            <a:miter lim="800000"/>
            <a:headEnd/>
            <a:tailEnd/>
          </a:ln>
        </p:spPr>
      </p:pic>
      <p:sp>
        <p:nvSpPr>
          <p:cNvPr id="9"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31</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57200" y="655638"/>
            <a:ext cx="7772400" cy="7921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Make an X on the face place to prepare for drilling. Go ahead and also mark the location of the four screw holes.</a:t>
            </a:r>
          </a:p>
        </p:txBody>
      </p:sp>
      <p:pic>
        <p:nvPicPr>
          <p:cNvPr id="12" name="Picture 3" descr="20 - marking face plate.jpg"/>
          <p:cNvPicPr>
            <a:picLocks noChangeAspect="1"/>
          </p:cNvPicPr>
          <p:nvPr/>
        </p:nvPicPr>
        <p:blipFill>
          <a:blip r:embed="rId3" cstate="print"/>
          <a:srcRect l="9997" t="5185" b="2963"/>
          <a:stretch>
            <a:fillRect/>
          </a:stretch>
        </p:blipFill>
        <p:spPr bwMode="auto">
          <a:xfrm>
            <a:off x="569844" y="1676400"/>
            <a:ext cx="5726596" cy="4724400"/>
          </a:xfrm>
          <a:prstGeom prst="rect">
            <a:avLst/>
          </a:prstGeom>
          <a:noFill/>
          <a:ln w="9525">
            <a:noFill/>
            <a:miter lim="800000"/>
            <a:headEnd/>
            <a:tailEnd/>
          </a:ln>
        </p:spPr>
      </p:pic>
      <p:cxnSp>
        <p:nvCxnSpPr>
          <p:cNvPr id="13" name="Straight Connector 12"/>
          <p:cNvCxnSpPr/>
          <p:nvPr/>
        </p:nvCxnSpPr>
        <p:spPr>
          <a:xfrm rot="16200000" flipH="1">
            <a:off x="899734" y="3915569"/>
            <a:ext cx="1655763" cy="15557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835440" y="3998913"/>
            <a:ext cx="660400" cy="4445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25"/>
          <p:cNvSpPr txBox="1">
            <a:spLocks noChangeArrowheads="1"/>
          </p:cNvSpPr>
          <p:nvPr/>
        </p:nvSpPr>
        <p:spPr bwMode="auto">
          <a:xfrm>
            <a:off x="1110078" y="3759200"/>
            <a:ext cx="636587" cy="276225"/>
          </a:xfrm>
          <a:prstGeom prst="rect">
            <a:avLst/>
          </a:prstGeom>
          <a:noFill/>
          <a:ln w="9525">
            <a:noFill/>
            <a:miter lim="800000"/>
            <a:headEnd/>
            <a:tailEnd/>
          </a:ln>
        </p:spPr>
        <p:txBody>
          <a:bodyPr wrap="none">
            <a:spAutoFit/>
          </a:bodyPr>
          <a:lstStyle/>
          <a:p>
            <a:r>
              <a:rPr lang="en-US" sz="1200" dirty="0" smtClean="0">
                <a:solidFill>
                  <a:schemeClr val="bg1"/>
                </a:solidFill>
              </a:rPr>
              <a:t>¼ inch</a:t>
            </a:r>
            <a:endParaRPr lang="en-US" sz="1200" dirty="0">
              <a:solidFill>
                <a:schemeClr val="bg1"/>
              </a:solidFill>
            </a:endParaRPr>
          </a:p>
        </p:txBody>
      </p:sp>
      <p:cxnSp>
        <p:nvCxnSpPr>
          <p:cNvPr id="16" name="Straight Arrow Connector 15"/>
          <p:cNvCxnSpPr/>
          <p:nvPr/>
        </p:nvCxnSpPr>
        <p:spPr>
          <a:xfrm flipV="1">
            <a:off x="1203740" y="4030663"/>
            <a:ext cx="495300" cy="33337"/>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986378" y="5167313"/>
            <a:ext cx="477837" cy="793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2067340" y="5715000"/>
            <a:ext cx="447675" cy="1270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2131634" y="5426869"/>
            <a:ext cx="493712" cy="57150"/>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25"/>
          <p:cNvSpPr txBox="1">
            <a:spLocks noChangeArrowheads="1"/>
          </p:cNvSpPr>
          <p:nvPr/>
        </p:nvSpPr>
        <p:spPr bwMode="auto">
          <a:xfrm>
            <a:off x="2381665" y="5334000"/>
            <a:ext cx="638175" cy="276225"/>
          </a:xfrm>
          <a:prstGeom prst="rect">
            <a:avLst/>
          </a:prstGeom>
          <a:noFill/>
          <a:ln w="9525">
            <a:noFill/>
            <a:miter lim="800000"/>
            <a:headEnd/>
            <a:tailEnd/>
          </a:ln>
        </p:spPr>
        <p:txBody>
          <a:bodyPr wrap="none">
            <a:spAutoFit/>
          </a:bodyPr>
          <a:lstStyle/>
          <a:p>
            <a:r>
              <a:rPr lang="en-US" sz="1200">
                <a:solidFill>
                  <a:schemeClr val="bg1"/>
                </a:solidFill>
              </a:rPr>
              <a:t>¼ inch</a:t>
            </a:r>
          </a:p>
        </p:txBody>
      </p:sp>
      <p:sp>
        <p:nvSpPr>
          <p:cNvPr id="21"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32</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93644" y="76200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Using the milling machine, drill the pump inlet hole with a Q bit all the way through face plate as shown. Be sure to support the face plate with the parallels.</a:t>
            </a:r>
          </a:p>
        </p:txBody>
      </p:sp>
      <p:sp>
        <p:nvSpPr>
          <p:cNvPr id="12" name="TextBox 5"/>
          <p:cNvSpPr txBox="1">
            <a:spLocks noChangeArrowheads="1"/>
          </p:cNvSpPr>
          <p:nvPr/>
        </p:nvSpPr>
        <p:spPr bwMode="auto">
          <a:xfrm>
            <a:off x="506896" y="1981200"/>
            <a:ext cx="3439211" cy="369332"/>
          </a:xfrm>
          <a:prstGeom prst="rect">
            <a:avLst/>
          </a:prstGeom>
          <a:noFill/>
          <a:ln w="9525">
            <a:noFill/>
            <a:miter lim="800000"/>
            <a:headEnd/>
            <a:tailEnd/>
          </a:ln>
        </p:spPr>
        <p:txBody>
          <a:bodyPr wrap="none">
            <a:spAutoFit/>
          </a:bodyPr>
          <a:lstStyle/>
          <a:p>
            <a:r>
              <a:rPr lang="en-US" b="1" dirty="0">
                <a:solidFill>
                  <a:srgbClr val="C00000"/>
                </a:solidFill>
              </a:rPr>
              <a:t>Note: Set your drilling speed to 40</a:t>
            </a:r>
          </a:p>
        </p:txBody>
      </p:sp>
      <p:pic>
        <p:nvPicPr>
          <p:cNvPr id="13" name="Picture 4" descr="21 - drilling Q on face plate.jpg"/>
          <p:cNvPicPr>
            <a:picLocks noChangeAspect="1"/>
          </p:cNvPicPr>
          <p:nvPr/>
        </p:nvPicPr>
        <p:blipFill>
          <a:blip r:embed="rId3" cstate="print"/>
          <a:srcRect t="1923" b="3959"/>
          <a:stretch>
            <a:fillRect/>
          </a:stretch>
        </p:blipFill>
        <p:spPr bwMode="auto">
          <a:xfrm>
            <a:off x="609600" y="2388937"/>
            <a:ext cx="4648200" cy="4240463"/>
          </a:xfrm>
          <a:prstGeom prst="rect">
            <a:avLst/>
          </a:prstGeom>
          <a:noFill/>
          <a:ln w="9525">
            <a:noFill/>
            <a:miter lim="800000"/>
            <a:headEnd/>
            <a:tailEnd/>
          </a:ln>
        </p:spPr>
      </p:pic>
      <p:sp>
        <p:nvSpPr>
          <p:cNvPr id="9"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33</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57200" y="509532"/>
            <a:ext cx="8229600" cy="838200"/>
          </a:xfrm>
          <a:prstGeom prst="rect">
            <a:avLst/>
          </a:prstGeom>
        </p:spPr>
        <p:txBody>
          <a:bodyPr/>
          <a:lstStyle/>
          <a:p>
            <a:pPr>
              <a:defRPr/>
            </a:pPr>
            <a:r>
              <a:rPr lang="en-US" sz="2400" kern="0" dirty="0">
                <a:solidFill>
                  <a:schemeClr val="bg1">
                    <a:lumMod val="75000"/>
                  </a:schemeClr>
                </a:solidFill>
                <a:latin typeface="+mj-lt"/>
                <a:ea typeface="+mj-ea"/>
                <a:cs typeface="+mj-cs"/>
              </a:rPr>
              <a:t>Using the milling machine, drill the four screw holes into the face plate using a #42 drill bit. </a:t>
            </a:r>
          </a:p>
        </p:txBody>
      </p:sp>
      <p:sp>
        <p:nvSpPr>
          <p:cNvPr id="12" name="TextBox 5"/>
          <p:cNvSpPr txBox="1">
            <a:spLocks noChangeArrowheads="1"/>
          </p:cNvSpPr>
          <p:nvPr/>
        </p:nvSpPr>
        <p:spPr bwMode="auto">
          <a:xfrm>
            <a:off x="460512" y="1292725"/>
            <a:ext cx="3439211" cy="369332"/>
          </a:xfrm>
          <a:prstGeom prst="rect">
            <a:avLst/>
          </a:prstGeom>
          <a:noFill/>
          <a:ln w="9525">
            <a:noFill/>
            <a:miter lim="800000"/>
            <a:headEnd/>
            <a:tailEnd/>
          </a:ln>
        </p:spPr>
        <p:txBody>
          <a:bodyPr wrap="none">
            <a:spAutoFit/>
          </a:bodyPr>
          <a:lstStyle/>
          <a:p>
            <a:r>
              <a:rPr lang="en-US" b="1" dirty="0">
                <a:solidFill>
                  <a:srgbClr val="C00000"/>
                </a:solidFill>
              </a:rPr>
              <a:t>Note: Set your drilling speed to 50</a:t>
            </a:r>
          </a:p>
        </p:txBody>
      </p:sp>
      <p:pic>
        <p:nvPicPr>
          <p:cNvPr id="13" name="Picture 3" descr="22 - drilling face plate holes.jpg"/>
          <p:cNvPicPr>
            <a:picLocks noChangeAspect="1"/>
          </p:cNvPicPr>
          <p:nvPr/>
        </p:nvPicPr>
        <p:blipFill>
          <a:blip r:embed="rId3" cstate="print"/>
          <a:srcRect l="7518" r="2681" b="7717"/>
          <a:stretch>
            <a:fillRect/>
          </a:stretch>
        </p:blipFill>
        <p:spPr bwMode="auto">
          <a:xfrm>
            <a:off x="569844" y="1726096"/>
            <a:ext cx="5373756" cy="4795668"/>
          </a:xfrm>
          <a:prstGeom prst="rect">
            <a:avLst/>
          </a:prstGeom>
          <a:noFill/>
          <a:ln w="9525">
            <a:noFill/>
            <a:miter lim="800000"/>
            <a:headEnd/>
            <a:tailEnd/>
          </a:ln>
        </p:spPr>
      </p:pic>
      <p:sp>
        <p:nvSpPr>
          <p:cNvPr id="9" name="Slide Number Placeholder 5"/>
          <p:cNvSpPr>
            <a:spLocks noGrp="1"/>
          </p:cNvSpPr>
          <p:nvPr>
            <p:ph type="sldNum" sz="quarter" idx="11"/>
          </p:nvPr>
        </p:nvSpPr>
        <p:spPr>
          <a:xfrm>
            <a:off x="8534400" y="6400800"/>
            <a:ext cx="457200" cy="400050"/>
          </a:xfrm>
        </p:spPr>
        <p:txBody>
          <a:bodyPr/>
          <a:lstStyle/>
          <a:p>
            <a:pPr algn="r"/>
            <a:fld id="{203DF9C2-183C-4A78-BB4C-67AD01B619E4}" type="slidenum">
              <a:rPr lang="en-US"/>
              <a:pPr algn="r"/>
              <a:t>34</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533400" y="685800"/>
            <a:ext cx="6781800" cy="4873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Tap 1/8 inch 27 NPT threads into the face place. </a:t>
            </a:r>
          </a:p>
        </p:txBody>
      </p:sp>
      <p:pic>
        <p:nvPicPr>
          <p:cNvPr id="12" name="Picture 3" descr="23 - tapping face plate.jpg"/>
          <p:cNvPicPr>
            <a:picLocks noChangeAspect="1"/>
          </p:cNvPicPr>
          <p:nvPr/>
        </p:nvPicPr>
        <p:blipFill>
          <a:blip r:embed="rId3" cstate="print"/>
          <a:srcRect l="11579" t="8480" r="7811" b="9805"/>
          <a:stretch>
            <a:fillRect/>
          </a:stretch>
        </p:blipFill>
        <p:spPr bwMode="auto">
          <a:xfrm>
            <a:off x="646044" y="1219200"/>
            <a:ext cx="6211956" cy="5082509"/>
          </a:xfrm>
          <a:prstGeom prst="rect">
            <a:avLst/>
          </a:prstGeom>
          <a:noFill/>
          <a:ln w="9525">
            <a:noFill/>
            <a:miter lim="800000"/>
            <a:headEnd/>
            <a:tailEnd/>
          </a:ln>
        </p:spPr>
      </p:pic>
      <p:sp>
        <p:nvSpPr>
          <p:cNvPr id="8"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35</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4" descr="24 - c clamp mounting.jpg"/>
          <p:cNvPicPr>
            <a:picLocks noChangeAspect="1"/>
          </p:cNvPicPr>
          <p:nvPr/>
        </p:nvPicPr>
        <p:blipFill>
          <a:blip r:embed="rId3" cstate="print"/>
          <a:srcRect/>
          <a:stretch>
            <a:fillRect/>
          </a:stretch>
        </p:blipFill>
        <p:spPr bwMode="auto">
          <a:xfrm>
            <a:off x="304800" y="1905000"/>
            <a:ext cx="4119594" cy="3581400"/>
          </a:xfrm>
          <a:prstGeom prst="rect">
            <a:avLst/>
          </a:prstGeom>
          <a:noFill/>
          <a:ln w="9525">
            <a:noFill/>
            <a:miter lim="800000"/>
            <a:headEnd/>
            <a:tailEnd/>
          </a:ln>
        </p:spPr>
      </p:pic>
      <p:pic>
        <p:nvPicPr>
          <p:cNvPr id="12" name="Picture 5" descr="25 - scoring.jpg"/>
          <p:cNvPicPr>
            <a:picLocks noChangeAspect="1"/>
          </p:cNvPicPr>
          <p:nvPr/>
        </p:nvPicPr>
        <p:blipFill>
          <a:blip r:embed="rId4" cstate="print"/>
          <a:srcRect l="6977" t="10463" b="8118"/>
          <a:stretch>
            <a:fillRect/>
          </a:stretch>
        </p:blipFill>
        <p:spPr bwMode="auto">
          <a:xfrm>
            <a:off x="5029200" y="1295400"/>
            <a:ext cx="3048000" cy="2133600"/>
          </a:xfrm>
          <a:prstGeom prst="rect">
            <a:avLst/>
          </a:prstGeom>
          <a:noFill/>
          <a:ln w="9525">
            <a:noFill/>
            <a:miter lim="800000"/>
            <a:headEnd/>
            <a:tailEnd/>
          </a:ln>
        </p:spPr>
      </p:pic>
      <p:pic>
        <p:nvPicPr>
          <p:cNvPr id="13" name="Picture 6" descr="26 - alignment marks.jpg"/>
          <p:cNvPicPr>
            <a:picLocks noChangeAspect="1"/>
          </p:cNvPicPr>
          <p:nvPr/>
        </p:nvPicPr>
        <p:blipFill>
          <a:blip r:embed="rId5" cstate="print"/>
          <a:srcRect t="12043"/>
          <a:stretch>
            <a:fillRect/>
          </a:stretch>
        </p:blipFill>
        <p:spPr bwMode="auto">
          <a:xfrm>
            <a:off x="5029200" y="4495800"/>
            <a:ext cx="3124200" cy="2209800"/>
          </a:xfrm>
          <a:prstGeom prst="rect">
            <a:avLst/>
          </a:prstGeom>
          <a:noFill/>
          <a:ln w="9525">
            <a:noFill/>
            <a:miter lim="800000"/>
            <a:headEnd/>
            <a:tailEnd/>
          </a:ln>
        </p:spPr>
      </p:pic>
      <p:sp>
        <p:nvSpPr>
          <p:cNvPr id="14" name="Rectangle 2"/>
          <p:cNvSpPr txBox="1">
            <a:spLocks noChangeArrowheads="1"/>
          </p:cNvSpPr>
          <p:nvPr/>
        </p:nvSpPr>
        <p:spPr>
          <a:xfrm>
            <a:off x="205408" y="1295400"/>
            <a:ext cx="3429000" cy="5334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j-ea"/>
                <a:cs typeface="+mj-cs"/>
              </a:rPr>
              <a:t>Clamp the pump body to the pump face plate as shown. </a:t>
            </a:r>
          </a:p>
        </p:txBody>
      </p:sp>
      <p:sp>
        <p:nvSpPr>
          <p:cNvPr id="15" name="Rectangle 2"/>
          <p:cNvSpPr txBox="1">
            <a:spLocks noChangeArrowheads="1"/>
          </p:cNvSpPr>
          <p:nvPr/>
        </p:nvSpPr>
        <p:spPr bwMode="auto">
          <a:xfrm>
            <a:off x="4913244" y="3581400"/>
            <a:ext cx="3962400" cy="731838"/>
          </a:xfrm>
          <a:prstGeom prst="rect">
            <a:avLst/>
          </a:prstGeom>
          <a:noFill/>
          <a:ln w="9525">
            <a:noFill/>
            <a:miter lim="800000"/>
            <a:headEnd/>
            <a:tailEnd/>
          </a:ln>
        </p:spPr>
        <p:txBody>
          <a:bodyPr anchor="ctr"/>
          <a:lstStyle/>
          <a:p>
            <a:pPr>
              <a:defRPr/>
            </a:pPr>
            <a:r>
              <a:rPr lang="en-US" sz="1400" kern="0" dirty="0">
                <a:latin typeface="+mj-lt"/>
                <a:ea typeface="+mj-ea"/>
                <a:cs typeface="+mj-cs"/>
              </a:rPr>
              <a:t>Place the clamped parts in the bench vise as shown, and make alignment marks so you can properly align the face plate to the pump body during later assembly steps. </a:t>
            </a:r>
          </a:p>
        </p:txBody>
      </p:sp>
      <p:cxnSp>
        <p:nvCxnSpPr>
          <p:cNvPr id="16" name="Straight Arrow Connector 15"/>
          <p:cNvCxnSpPr/>
          <p:nvPr/>
        </p:nvCxnSpPr>
        <p:spPr>
          <a:xfrm rot="16200000" flipV="1">
            <a:off x="6576219" y="5463381"/>
            <a:ext cx="609600" cy="350837"/>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6629400" y="5715000"/>
            <a:ext cx="415925" cy="231775"/>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248400" y="5943600"/>
            <a:ext cx="1497013" cy="307975"/>
          </a:xfrm>
          <a:prstGeom prst="rect">
            <a:avLst/>
          </a:prstGeom>
          <a:noFill/>
          <a:ln w="9525">
            <a:noFill/>
            <a:miter lim="800000"/>
            <a:headEnd/>
            <a:tailEnd/>
          </a:ln>
        </p:spPr>
        <p:txBody>
          <a:bodyPr wrap="none">
            <a:spAutoFit/>
          </a:bodyPr>
          <a:lstStyle/>
          <a:p>
            <a:r>
              <a:rPr lang="en-US" sz="1400">
                <a:solidFill>
                  <a:schemeClr val="bg1"/>
                </a:solidFill>
              </a:rPr>
              <a:t>alignment marks</a:t>
            </a:r>
          </a:p>
        </p:txBody>
      </p:sp>
      <p:sp>
        <p:nvSpPr>
          <p:cNvPr id="19" name="TextBox 18"/>
          <p:cNvSpPr txBox="1">
            <a:spLocks noChangeArrowheads="1"/>
          </p:cNvSpPr>
          <p:nvPr/>
        </p:nvSpPr>
        <p:spPr bwMode="auto">
          <a:xfrm>
            <a:off x="6096000" y="2541104"/>
            <a:ext cx="2133600" cy="738187"/>
          </a:xfrm>
          <a:prstGeom prst="rect">
            <a:avLst/>
          </a:prstGeom>
          <a:noFill/>
          <a:ln w="9525">
            <a:noFill/>
            <a:miter lim="800000"/>
            <a:headEnd/>
            <a:tailEnd/>
          </a:ln>
        </p:spPr>
        <p:txBody>
          <a:bodyPr>
            <a:spAutoFit/>
          </a:bodyPr>
          <a:lstStyle/>
          <a:p>
            <a:r>
              <a:rPr lang="en-US" sz="1400" dirty="0">
                <a:solidFill>
                  <a:schemeClr val="bg1"/>
                </a:solidFill>
              </a:rPr>
              <a:t>Cutting marks into work pieces keeps them from rubbing off.</a:t>
            </a:r>
          </a:p>
        </p:txBody>
      </p:sp>
      <p:sp>
        <p:nvSpPr>
          <p:cNvPr id="20" name="Rectangle 2"/>
          <p:cNvSpPr txBox="1">
            <a:spLocks noChangeArrowheads="1"/>
          </p:cNvSpPr>
          <p:nvPr/>
        </p:nvSpPr>
        <p:spPr bwMode="auto">
          <a:xfrm>
            <a:off x="192156" y="685800"/>
            <a:ext cx="8077200" cy="457200"/>
          </a:xfrm>
          <a:prstGeom prst="rect">
            <a:avLst/>
          </a:prstGeom>
          <a:noFill/>
          <a:ln w="9525">
            <a:noFill/>
            <a:miter lim="800000"/>
            <a:headEnd/>
            <a:tailEnd/>
          </a:ln>
        </p:spPr>
        <p:txBody>
          <a:bodyPr anchor="ctr"/>
          <a:lstStyle/>
          <a:p>
            <a:pPr>
              <a:defRPr/>
            </a:pPr>
            <a:r>
              <a:rPr lang="en-US" sz="2400" kern="0" dirty="0">
                <a:solidFill>
                  <a:schemeClr val="bg1">
                    <a:lumMod val="75000"/>
                  </a:schemeClr>
                </a:solidFill>
                <a:latin typeface="+mj-lt"/>
                <a:ea typeface="+mj-ea"/>
                <a:cs typeface="+mj-cs"/>
              </a:rPr>
              <a:t>Make alignment marks on the pump body and face plate.</a:t>
            </a:r>
          </a:p>
        </p:txBody>
      </p:sp>
      <p:sp>
        <p:nvSpPr>
          <p:cNvPr id="21"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36</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470452" y="533400"/>
            <a:ext cx="8229600" cy="914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j-lt"/>
                <a:ea typeface="+mj-ea"/>
                <a:cs typeface="+mj-cs"/>
              </a:rPr>
              <a:t>Leave the clamped parts in the bench vise. Using the four holes in the face plate as a guide, drill #42 holes deep into pump body (don’t go quite all the way through) using a hand drill </a:t>
            </a:r>
            <a:r>
              <a:rPr kumimoji="0" lang="en-US" sz="1800" b="0" i="0" u="none" strike="noStrike" kern="1200" cap="none" spc="0" normalizeH="0" baseline="0" noProof="0" dirty="0" smtClean="0">
                <a:ln>
                  <a:noFill/>
                </a:ln>
                <a:solidFill>
                  <a:srgbClr val="C00000"/>
                </a:solidFill>
                <a:effectLst/>
                <a:uLnTx/>
                <a:uFillTx/>
                <a:latin typeface="+mj-lt"/>
                <a:ea typeface="+mj-ea"/>
                <a:cs typeface="+mj-cs"/>
              </a:rPr>
              <a:t>(this is not done in the milling machine)</a:t>
            </a:r>
            <a:r>
              <a:rPr kumimoji="0" lang="en-US" sz="1800" b="0" i="0" u="none" strike="noStrike" kern="1200" cap="none" spc="0" normalizeH="0" baseline="0" noProof="0" dirty="0" smtClean="0">
                <a:ln>
                  <a:noFill/>
                </a:ln>
                <a:solidFill>
                  <a:schemeClr val="bg1">
                    <a:lumMod val="50000"/>
                  </a:schemeClr>
                </a:solidFill>
                <a:effectLst/>
                <a:uLnTx/>
                <a:uFillTx/>
                <a:latin typeface="+mj-lt"/>
                <a:ea typeface="+mj-ea"/>
                <a:cs typeface="+mj-cs"/>
              </a:rPr>
              <a:t>.</a:t>
            </a:r>
          </a:p>
        </p:txBody>
      </p:sp>
      <p:sp>
        <p:nvSpPr>
          <p:cNvPr id="7" name="Rectangle 4"/>
          <p:cNvSpPr>
            <a:spLocks noChangeArrowheads="1"/>
          </p:cNvSpPr>
          <p:nvPr/>
        </p:nvSpPr>
        <p:spPr bwMode="auto">
          <a:xfrm>
            <a:off x="4572000" y="4916556"/>
            <a:ext cx="4343400" cy="1600438"/>
          </a:xfrm>
          <a:prstGeom prst="rect">
            <a:avLst/>
          </a:prstGeom>
          <a:noFill/>
          <a:ln w="9525">
            <a:noFill/>
            <a:miter lim="800000"/>
            <a:headEnd/>
            <a:tailEnd/>
          </a:ln>
        </p:spPr>
        <p:txBody>
          <a:bodyPr wrap="square">
            <a:spAutoFit/>
          </a:bodyPr>
          <a:lstStyle/>
          <a:p>
            <a:r>
              <a:rPr lang="en-US" sz="1400" dirty="0">
                <a:solidFill>
                  <a:srgbClr val="C00000"/>
                </a:solidFill>
              </a:rPr>
              <a:t>NOTE: The drill is variable speed; practice using the drill without a bit first trying to keep the rotational speed of the drill low for safety. Work toward slow and controlled motion (don’t put your body weight into the drill since suddenly breaking through the </a:t>
            </a:r>
            <a:r>
              <a:rPr lang="en-US" sz="1400" dirty="0" err="1">
                <a:solidFill>
                  <a:srgbClr val="C00000"/>
                </a:solidFill>
              </a:rPr>
              <a:t>workpiece</a:t>
            </a:r>
            <a:r>
              <a:rPr lang="en-US" sz="1400" dirty="0">
                <a:solidFill>
                  <a:srgbClr val="C00000"/>
                </a:solidFill>
              </a:rPr>
              <a:t> is dangerous). Never use the hand drill unless the </a:t>
            </a:r>
            <a:r>
              <a:rPr lang="en-US" sz="1400" dirty="0" err="1">
                <a:solidFill>
                  <a:srgbClr val="C00000"/>
                </a:solidFill>
              </a:rPr>
              <a:t>workpiece</a:t>
            </a:r>
            <a:r>
              <a:rPr lang="en-US" sz="1400" dirty="0">
                <a:solidFill>
                  <a:srgbClr val="C00000"/>
                </a:solidFill>
              </a:rPr>
              <a:t> is clamped in the vise.</a:t>
            </a:r>
          </a:p>
        </p:txBody>
      </p:sp>
      <p:pic>
        <p:nvPicPr>
          <p:cNvPr id="8" name="Picture 4" descr="27 - drilling holes into body.jpg"/>
          <p:cNvPicPr>
            <a:picLocks noChangeAspect="1"/>
          </p:cNvPicPr>
          <p:nvPr/>
        </p:nvPicPr>
        <p:blipFill>
          <a:blip r:embed="rId3" cstate="print"/>
          <a:srcRect/>
          <a:stretch>
            <a:fillRect/>
          </a:stretch>
        </p:blipFill>
        <p:spPr bwMode="auto">
          <a:xfrm>
            <a:off x="563258" y="1447800"/>
            <a:ext cx="3798597" cy="4953000"/>
          </a:xfrm>
          <a:prstGeom prst="rect">
            <a:avLst/>
          </a:prstGeom>
          <a:noFill/>
          <a:ln w="9525">
            <a:noFill/>
            <a:miter lim="800000"/>
            <a:headEnd/>
            <a:tailEnd/>
          </a:ln>
        </p:spPr>
      </p:pic>
      <p:sp>
        <p:nvSpPr>
          <p:cNvPr id="9" name="TextBox 5"/>
          <p:cNvSpPr txBox="1">
            <a:spLocks noChangeArrowheads="1"/>
          </p:cNvSpPr>
          <p:nvPr/>
        </p:nvSpPr>
        <p:spPr bwMode="auto">
          <a:xfrm>
            <a:off x="4572000" y="3419475"/>
            <a:ext cx="4267200" cy="923330"/>
          </a:xfrm>
          <a:prstGeom prst="rect">
            <a:avLst/>
          </a:prstGeom>
          <a:noFill/>
          <a:ln w="9525">
            <a:noFill/>
            <a:miter lim="800000"/>
            <a:headEnd/>
            <a:tailEnd/>
          </a:ln>
        </p:spPr>
        <p:txBody>
          <a:bodyPr wrap="square">
            <a:spAutoFit/>
          </a:bodyPr>
          <a:lstStyle/>
          <a:p>
            <a:r>
              <a:rPr lang="en-US" dirty="0">
                <a:solidFill>
                  <a:schemeClr val="bg1">
                    <a:lumMod val="50000"/>
                  </a:schemeClr>
                </a:solidFill>
              </a:rPr>
              <a:t>Be sure to keep the drill perpendicular to the </a:t>
            </a:r>
            <a:r>
              <a:rPr lang="en-US" dirty="0" err="1">
                <a:solidFill>
                  <a:schemeClr val="bg1">
                    <a:lumMod val="50000"/>
                  </a:schemeClr>
                </a:solidFill>
              </a:rPr>
              <a:t>workpiece</a:t>
            </a:r>
            <a:r>
              <a:rPr lang="en-US" dirty="0">
                <a:solidFill>
                  <a:schemeClr val="bg1">
                    <a:lumMod val="50000"/>
                  </a:schemeClr>
                </a:solidFill>
              </a:rPr>
              <a:t> to avoid breaking the drill bit.</a:t>
            </a:r>
          </a:p>
        </p:txBody>
      </p:sp>
      <p:sp>
        <p:nvSpPr>
          <p:cNvPr id="10"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37</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281608" y="609600"/>
            <a:ext cx="8534400" cy="609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chemeClr val="bg1">
                    <a:lumMod val="50000"/>
                  </a:schemeClr>
                </a:solidFill>
                <a:effectLst/>
                <a:uLnTx/>
                <a:uFillTx/>
                <a:latin typeface="+mj-lt"/>
                <a:ea typeface="+mj-ea"/>
                <a:cs typeface="+mj-cs"/>
              </a:rPr>
              <a:t>Mount the face plate in the vise. Chase the #42 holes in the face plate with a 5/32 inch bit using a hand drill to provide clearance between the screw and the face plate.</a:t>
            </a:r>
          </a:p>
        </p:txBody>
      </p:sp>
      <p:pic>
        <p:nvPicPr>
          <p:cNvPr id="12" name="Picture 3" descr="28 - chasing holes.jpg"/>
          <p:cNvPicPr>
            <a:picLocks noChangeAspect="1"/>
          </p:cNvPicPr>
          <p:nvPr/>
        </p:nvPicPr>
        <p:blipFill>
          <a:blip r:embed="rId3" cstate="print"/>
          <a:srcRect l="14545" b="7128"/>
          <a:stretch>
            <a:fillRect/>
          </a:stretch>
        </p:blipFill>
        <p:spPr bwMode="auto">
          <a:xfrm>
            <a:off x="381000" y="1306749"/>
            <a:ext cx="3886200" cy="4713051"/>
          </a:xfrm>
          <a:prstGeom prst="rect">
            <a:avLst/>
          </a:prstGeom>
          <a:noFill/>
          <a:ln w="9525">
            <a:noFill/>
            <a:miter lim="800000"/>
            <a:headEnd/>
            <a:tailEnd/>
          </a:ln>
        </p:spPr>
      </p:pic>
      <p:sp>
        <p:nvSpPr>
          <p:cNvPr id="13" name="TextBox 3"/>
          <p:cNvSpPr txBox="1">
            <a:spLocks noChangeArrowheads="1"/>
          </p:cNvSpPr>
          <p:nvPr/>
        </p:nvSpPr>
        <p:spPr bwMode="auto">
          <a:xfrm>
            <a:off x="278296" y="6096000"/>
            <a:ext cx="8610600" cy="584775"/>
          </a:xfrm>
          <a:prstGeom prst="rect">
            <a:avLst/>
          </a:prstGeom>
          <a:noFill/>
          <a:ln w="9525">
            <a:noFill/>
            <a:miter lim="800000"/>
            <a:headEnd/>
            <a:tailEnd/>
          </a:ln>
        </p:spPr>
        <p:txBody>
          <a:bodyPr wrap="square">
            <a:spAutoFit/>
          </a:bodyPr>
          <a:lstStyle/>
          <a:p>
            <a:r>
              <a:rPr lang="en-US" dirty="0">
                <a:solidFill>
                  <a:srgbClr val="C00000"/>
                </a:solidFill>
              </a:rPr>
              <a:t>Important: </a:t>
            </a:r>
            <a:r>
              <a:rPr lang="en-US" sz="1400" dirty="0" err="1">
                <a:solidFill>
                  <a:schemeClr val="bg1">
                    <a:lumMod val="50000"/>
                  </a:schemeClr>
                </a:solidFill>
              </a:rPr>
              <a:t>Oversizing</a:t>
            </a:r>
            <a:r>
              <a:rPr lang="en-US" sz="1400" dirty="0">
                <a:solidFill>
                  <a:schemeClr val="bg1">
                    <a:lumMod val="50000"/>
                  </a:schemeClr>
                </a:solidFill>
              </a:rPr>
              <a:t> these holes allows the screws to easily slide through. The o-ring between the faceplate and body can’t be properly compressed unless these holes have a diameter larger than the screws. </a:t>
            </a:r>
          </a:p>
        </p:txBody>
      </p:sp>
      <p:grpSp>
        <p:nvGrpSpPr>
          <p:cNvPr id="14" name="Group 24"/>
          <p:cNvGrpSpPr>
            <a:grpSpLocks/>
          </p:cNvGrpSpPr>
          <p:nvPr/>
        </p:nvGrpSpPr>
        <p:grpSpPr bwMode="auto">
          <a:xfrm>
            <a:off x="4800600" y="3263348"/>
            <a:ext cx="2133600" cy="2743200"/>
            <a:chOff x="304800" y="1981200"/>
            <a:chExt cx="2133600" cy="2743200"/>
          </a:xfrm>
        </p:grpSpPr>
        <p:sp>
          <p:nvSpPr>
            <p:cNvPr id="15" name="Rectangle 14"/>
            <p:cNvSpPr/>
            <p:nvPr/>
          </p:nvSpPr>
          <p:spPr>
            <a:xfrm>
              <a:off x="304800" y="1981200"/>
              <a:ext cx="2133600"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a:t>
              </a:r>
            </a:p>
          </p:txBody>
        </p:sp>
        <p:pic>
          <p:nvPicPr>
            <p:cNvPr id="16" name="Picture 5" descr="http://www.fasteners-manufacturer.com/images/Tapping_screw_pan_head.jpg"/>
            <p:cNvPicPr>
              <a:picLocks noChangeAspect="1" noChangeArrowheads="1"/>
            </p:cNvPicPr>
            <p:nvPr/>
          </p:nvPicPr>
          <p:blipFill>
            <a:blip r:embed="rId4" cstate="print"/>
            <a:srcRect/>
            <a:stretch>
              <a:fillRect/>
            </a:stretch>
          </p:blipFill>
          <p:spPr bwMode="auto">
            <a:xfrm rot="-8179713">
              <a:off x="604838" y="2371725"/>
              <a:ext cx="1395412" cy="1206500"/>
            </a:xfrm>
            <a:prstGeom prst="rect">
              <a:avLst/>
            </a:prstGeom>
            <a:noFill/>
            <a:ln w="9525">
              <a:noFill/>
              <a:miter lim="800000"/>
              <a:headEnd/>
              <a:tailEnd/>
            </a:ln>
          </p:spPr>
        </p:pic>
        <p:sp>
          <p:nvSpPr>
            <p:cNvPr id="17" name="Oval 16"/>
            <p:cNvSpPr/>
            <p:nvPr/>
          </p:nvSpPr>
          <p:spPr>
            <a:xfrm>
              <a:off x="1212850" y="3836988"/>
              <a:ext cx="304800" cy="1524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8" name="Straight Connector 17"/>
            <p:cNvCxnSpPr/>
            <p:nvPr/>
          </p:nvCxnSpPr>
          <p:spPr>
            <a:xfrm rot="5400000">
              <a:off x="939007" y="4172744"/>
              <a:ext cx="838200" cy="1587"/>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79475" y="3276600"/>
              <a:ext cx="3810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1447800" y="3276600"/>
              <a:ext cx="4572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17"/>
            <p:cNvSpPr txBox="1">
              <a:spLocks noChangeArrowheads="1"/>
            </p:cNvSpPr>
            <p:nvPr/>
          </p:nvSpPr>
          <p:spPr bwMode="auto">
            <a:xfrm>
              <a:off x="457200" y="2895600"/>
              <a:ext cx="714375" cy="369888"/>
            </a:xfrm>
            <a:prstGeom prst="rect">
              <a:avLst/>
            </a:prstGeom>
            <a:noFill/>
            <a:ln w="9525">
              <a:noFill/>
              <a:miter lim="800000"/>
              <a:headEnd/>
              <a:tailEnd/>
            </a:ln>
          </p:spPr>
          <p:txBody>
            <a:bodyPr wrap="none">
              <a:spAutoFit/>
            </a:bodyPr>
            <a:lstStyle/>
            <a:p>
              <a:r>
                <a:rPr lang="en-US"/>
                <a:t>d</a:t>
              </a:r>
              <a:r>
                <a:rPr lang="en-US" baseline="-25000"/>
                <a:t>screw</a:t>
              </a:r>
              <a:endParaRPr lang="en-US"/>
            </a:p>
          </p:txBody>
        </p:sp>
        <p:cxnSp>
          <p:nvCxnSpPr>
            <p:cNvPr id="22" name="Straight Arrow Connector 21"/>
            <p:cNvCxnSpPr/>
            <p:nvPr/>
          </p:nvCxnSpPr>
          <p:spPr>
            <a:xfrm>
              <a:off x="796925" y="3906838"/>
              <a:ext cx="381000" cy="15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1538288" y="3921125"/>
              <a:ext cx="4572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0"/>
            <p:cNvSpPr txBox="1">
              <a:spLocks noChangeArrowheads="1"/>
            </p:cNvSpPr>
            <p:nvPr/>
          </p:nvSpPr>
          <p:spPr bwMode="auto">
            <a:xfrm>
              <a:off x="436563" y="3511550"/>
              <a:ext cx="601662" cy="369888"/>
            </a:xfrm>
            <a:prstGeom prst="rect">
              <a:avLst/>
            </a:prstGeom>
            <a:noFill/>
            <a:ln w="9525">
              <a:noFill/>
              <a:miter lim="800000"/>
              <a:headEnd/>
              <a:tailEnd/>
            </a:ln>
          </p:spPr>
          <p:txBody>
            <a:bodyPr wrap="none">
              <a:spAutoFit/>
            </a:bodyPr>
            <a:lstStyle/>
            <a:p>
              <a:r>
                <a:rPr lang="en-US"/>
                <a:t>d</a:t>
              </a:r>
              <a:r>
                <a:rPr lang="en-US" baseline="-25000"/>
                <a:t>hole</a:t>
              </a:r>
              <a:endParaRPr lang="en-US"/>
            </a:p>
          </p:txBody>
        </p:sp>
        <p:sp>
          <p:nvSpPr>
            <p:cNvPr id="25" name="TextBox 21"/>
            <p:cNvSpPr txBox="1">
              <a:spLocks noChangeArrowheads="1"/>
            </p:cNvSpPr>
            <p:nvPr/>
          </p:nvSpPr>
          <p:spPr bwMode="auto">
            <a:xfrm>
              <a:off x="685800" y="2133600"/>
              <a:ext cx="1393825" cy="369888"/>
            </a:xfrm>
            <a:prstGeom prst="rect">
              <a:avLst/>
            </a:prstGeom>
            <a:noFill/>
            <a:ln w="9525">
              <a:noFill/>
              <a:miter lim="800000"/>
              <a:headEnd/>
              <a:tailEnd/>
            </a:ln>
          </p:spPr>
          <p:txBody>
            <a:bodyPr wrap="none">
              <a:spAutoFit/>
            </a:bodyPr>
            <a:lstStyle/>
            <a:p>
              <a:r>
                <a:rPr lang="en-US"/>
                <a:t>d</a:t>
              </a:r>
              <a:r>
                <a:rPr lang="en-US" baseline="-25000"/>
                <a:t>hole</a:t>
              </a:r>
              <a:r>
                <a:rPr lang="en-US"/>
                <a:t> &gt; d</a:t>
              </a:r>
              <a:r>
                <a:rPr lang="en-US" baseline="-25000"/>
                <a:t>screw</a:t>
              </a:r>
              <a:endParaRPr lang="en-US"/>
            </a:p>
          </p:txBody>
        </p:sp>
        <p:sp>
          <p:nvSpPr>
            <p:cNvPr id="26" name="Oval 25"/>
            <p:cNvSpPr/>
            <p:nvPr/>
          </p:nvSpPr>
          <p:spPr>
            <a:xfrm>
              <a:off x="1330325" y="3892550"/>
              <a:ext cx="76200" cy="460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381000" y="2514600"/>
              <a:ext cx="76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1524000" y="2590800"/>
              <a:ext cx="76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457200" y="3352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524000" y="3352800"/>
              <a:ext cx="76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Slide Number Placeholder 5"/>
          <p:cNvSpPr>
            <a:spLocks noGrp="1"/>
          </p:cNvSpPr>
          <p:nvPr>
            <p:ph type="sldNum" sz="quarter" idx="11"/>
          </p:nvPr>
        </p:nvSpPr>
        <p:spPr>
          <a:xfrm>
            <a:off x="8534400" y="6400800"/>
            <a:ext cx="457200" cy="400050"/>
          </a:xfrm>
        </p:spPr>
        <p:txBody>
          <a:bodyPr/>
          <a:lstStyle/>
          <a:p>
            <a:pPr algn="r"/>
            <a:fld id="{203DF9C2-183C-4A78-BB4C-67AD01B619E4}" type="slidenum">
              <a:rPr lang="en-US"/>
              <a:pPr algn="r"/>
              <a:t>38</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 descr="31 - applying teflon tape.jpg"/>
          <p:cNvPicPr>
            <a:picLocks noChangeAspect="1"/>
          </p:cNvPicPr>
          <p:nvPr/>
        </p:nvPicPr>
        <p:blipFill>
          <a:blip r:embed="rId3" cstate="print"/>
          <a:srcRect l="25540" t="10870" r="2012" b="17391"/>
          <a:stretch>
            <a:fillRect/>
          </a:stretch>
        </p:blipFill>
        <p:spPr bwMode="auto">
          <a:xfrm>
            <a:off x="381000" y="1905000"/>
            <a:ext cx="3768436" cy="3454400"/>
          </a:xfrm>
          <a:prstGeom prst="rect">
            <a:avLst/>
          </a:prstGeom>
          <a:noFill/>
          <a:ln w="9525">
            <a:noFill/>
            <a:miter lim="800000"/>
            <a:headEnd/>
            <a:tailEnd/>
          </a:ln>
        </p:spPr>
      </p:pic>
      <p:pic>
        <p:nvPicPr>
          <p:cNvPr id="12" name="Picture 2" descr="32 - screwing fittings into body.jpg"/>
          <p:cNvPicPr>
            <a:picLocks noChangeAspect="1"/>
          </p:cNvPicPr>
          <p:nvPr/>
        </p:nvPicPr>
        <p:blipFill>
          <a:blip r:embed="rId4" cstate="print"/>
          <a:srcRect l="6557"/>
          <a:stretch>
            <a:fillRect/>
          </a:stretch>
        </p:blipFill>
        <p:spPr bwMode="auto">
          <a:xfrm>
            <a:off x="4343400" y="1905000"/>
            <a:ext cx="4343400" cy="3478738"/>
          </a:xfrm>
          <a:prstGeom prst="rect">
            <a:avLst/>
          </a:prstGeom>
          <a:noFill/>
          <a:ln w="9525">
            <a:noFill/>
            <a:miter lim="800000"/>
            <a:headEnd/>
            <a:tailEnd/>
          </a:ln>
        </p:spPr>
      </p:pic>
      <p:sp>
        <p:nvSpPr>
          <p:cNvPr id="13" name="Rectangle 2"/>
          <p:cNvSpPr txBox="1">
            <a:spLocks noChangeArrowheads="1"/>
          </p:cNvSpPr>
          <p:nvPr/>
        </p:nvSpPr>
        <p:spPr>
          <a:xfrm>
            <a:off x="304800" y="914400"/>
            <a:ext cx="8534400" cy="685800"/>
          </a:xfrm>
          <a:prstGeom prst="rect">
            <a:avLst/>
          </a:prstGeom>
        </p:spPr>
        <p:txBody>
          <a:bodyPr/>
          <a:lstStyle/>
          <a:p>
            <a:pPr>
              <a:defRPr/>
            </a:pPr>
            <a:r>
              <a:rPr lang="en-US" kern="0" dirty="0">
                <a:solidFill>
                  <a:schemeClr val="bg1">
                    <a:lumMod val="50000"/>
                  </a:schemeClr>
                </a:solidFill>
                <a:latin typeface="+mj-lt"/>
                <a:ea typeface="+mj-ea"/>
                <a:cs typeface="+mj-cs"/>
              </a:rPr>
              <a:t>Apply Teflon tape to the two barbed fittings, and then screw them into the pump body and into the face plate. Teflon tape helps prevent leaking.</a:t>
            </a:r>
          </a:p>
        </p:txBody>
      </p:sp>
      <p:sp>
        <p:nvSpPr>
          <p:cNvPr id="14"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39</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a:xfrm>
            <a:off x="457200" y="914400"/>
            <a:ext cx="4648200" cy="631825"/>
          </a:xfrm>
          <a:prstGeom prst="rect">
            <a:avLst/>
          </a:prstGeom>
        </p:spPr>
        <p:txBody>
          <a:bodyPr rtlCol="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dirty="0" smtClean="0">
                <a:solidFill>
                  <a:schemeClr val="bg1">
                    <a:lumMod val="75000"/>
                  </a:schemeClr>
                </a:solidFill>
              </a:rPr>
              <a:t>Examples of Impellers</a:t>
            </a:r>
          </a:p>
        </p:txBody>
      </p:sp>
      <p:pic>
        <p:nvPicPr>
          <p:cNvPr id="11" name="Picture 6" descr="10_27_04_itt2"/>
          <p:cNvPicPr>
            <a:picLocks noChangeAspect="1" noChangeArrowheads="1"/>
          </p:cNvPicPr>
          <p:nvPr/>
        </p:nvPicPr>
        <p:blipFill>
          <a:blip r:embed="rId3" cstate="print"/>
          <a:srcRect/>
          <a:stretch>
            <a:fillRect/>
          </a:stretch>
        </p:blipFill>
        <p:spPr bwMode="auto">
          <a:xfrm>
            <a:off x="3276600" y="4426258"/>
            <a:ext cx="2805113" cy="2041525"/>
          </a:xfrm>
          <a:prstGeom prst="rect">
            <a:avLst/>
          </a:prstGeom>
          <a:noFill/>
          <a:ln w="9525">
            <a:noFill/>
            <a:miter lim="800000"/>
            <a:headEnd/>
            <a:tailEnd/>
          </a:ln>
        </p:spPr>
      </p:pic>
      <p:pic>
        <p:nvPicPr>
          <p:cNvPr id="12" name="Picture 7" descr="impeller_core"/>
          <p:cNvPicPr>
            <a:picLocks noChangeAspect="1" noChangeArrowheads="1"/>
          </p:cNvPicPr>
          <p:nvPr/>
        </p:nvPicPr>
        <p:blipFill>
          <a:blip r:embed="rId4" cstate="print"/>
          <a:srcRect/>
          <a:stretch>
            <a:fillRect/>
          </a:stretch>
        </p:blipFill>
        <p:spPr bwMode="auto">
          <a:xfrm>
            <a:off x="3276600" y="2064058"/>
            <a:ext cx="2805113" cy="2151063"/>
          </a:xfrm>
          <a:prstGeom prst="rect">
            <a:avLst/>
          </a:prstGeom>
          <a:noFill/>
          <a:ln w="9525">
            <a:noFill/>
            <a:miter lim="800000"/>
            <a:headEnd/>
            <a:tailEnd/>
          </a:ln>
        </p:spPr>
      </p:pic>
      <p:pic>
        <p:nvPicPr>
          <p:cNvPr id="13" name="Picture 8" descr="cencomp1"/>
          <p:cNvPicPr>
            <a:picLocks noChangeAspect="1" noChangeArrowheads="1"/>
          </p:cNvPicPr>
          <p:nvPr/>
        </p:nvPicPr>
        <p:blipFill>
          <a:blip r:embed="rId5" cstate="print"/>
          <a:srcRect l="19354"/>
          <a:stretch>
            <a:fillRect/>
          </a:stretch>
        </p:blipFill>
        <p:spPr bwMode="auto">
          <a:xfrm>
            <a:off x="685800" y="4426258"/>
            <a:ext cx="2055813" cy="2057400"/>
          </a:xfrm>
          <a:prstGeom prst="rect">
            <a:avLst/>
          </a:prstGeom>
          <a:noFill/>
          <a:ln w="9525">
            <a:noFill/>
            <a:miter lim="800000"/>
            <a:headEnd/>
            <a:tailEnd/>
          </a:ln>
        </p:spPr>
      </p:pic>
      <p:pic>
        <p:nvPicPr>
          <p:cNvPr id="14" name="Picture 9" descr="rpi3"/>
          <p:cNvPicPr>
            <a:picLocks noChangeAspect="1" noChangeArrowheads="1"/>
          </p:cNvPicPr>
          <p:nvPr/>
        </p:nvPicPr>
        <p:blipFill>
          <a:blip r:embed="rId6" cstate="print"/>
          <a:srcRect/>
          <a:stretch>
            <a:fillRect/>
          </a:stretch>
        </p:blipFill>
        <p:spPr bwMode="auto">
          <a:xfrm>
            <a:off x="6172200" y="4426258"/>
            <a:ext cx="2590800" cy="1954213"/>
          </a:xfrm>
          <a:prstGeom prst="rect">
            <a:avLst/>
          </a:prstGeom>
          <a:noFill/>
          <a:ln w="9525">
            <a:noFill/>
            <a:miter lim="800000"/>
            <a:headEnd/>
            <a:tailEnd/>
          </a:ln>
        </p:spPr>
      </p:pic>
      <p:pic>
        <p:nvPicPr>
          <p:cNvPr id="15" name="Picture 10" descr="impeller"/>
          <p:cNvPicPr>
            <a:picLocks noChangeAspect="1" noChangeArrowheads="1"/>
          </p:cNvPicPr>
          <p:nvPr/>
        </p:nvPicPr>
        <p:blipFill>
          <a:blip r:embed="rId7" cstate="print"/>
          <a:srcRect l="3334" t="5927" r="3334"/>
          <a:stretch>
            <a:fillRect/>
          </a:stretch>
        </p:blipFill>
        <p:spPr bwMode="auto">
          <a:xfrm>
            <a:off x="6172200" y="2064058"/>
            <a:ext cx="2562225" cy="2147888"/>
          </a:xfrm>
          <a:prstGeom prst="rect">
            <a:avLst/>
          </a:prstGeom>
          <a:noFill/>
          <a:ln w="9525">
            <a:noFill/>
            <a:miter lim="800000"/>
            <a:headEnd/>
            <a:tailEnd/>
          </a:ln>
        </p:spPr>
      </p:pic>
      <p:pic>
        <p:nvPicPr>
          <p:cNvPr id="16" name="Picture 11" descr="centrifugal_pump_drawing"/>
          <p:cNvPicPr>
            <a:picLocks noChangeAspect="1" noChangeArrowheads="1"/>
          </p:cNvPicPr>
          <p:nvPr/>
        </p:nvPicPr>
        <p:blipFill>
          <a:blip r:embed="rId8" cstate="print"/>
          <a:srcRect/>
          <a:stretch>
            <a:fillRect/>
          </a:stretch>
        </p:blipFill>
        <p:spPr bwMode="auto">
          <a:xfrm>
            <a:off x="457200" y="1828800"/>
            <a:ext cx="2667000" cy="2433946"/>
          </a:xfrm>
          <a:prstGeom prst="rect">
            <a:avLst/>
          </a:prstGeom>
          <a:noFill/>
          <a:ln w="9525">
            <a:noFill/>
            <a:miter lim="800000"/>
            <a:headEnd/>
            <a:tailEnd/>
          </a:ln>
        </p:spPr>
      </p:pic>
      <p:sp>
        <p:nvSpPr>
          <p:cNvPr id="17"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4</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 descr="33 - zip ties.jpg"/>
          <p:cNvPicPr>
            <a:picLocks noChangeAspect="1"/>
          </p:cNvPicPr>
          <p:nvPr/>
        </p:nvPicPr>
        <p:blipFill>
          <a:blip r:embed="rId3" cstate="print"/>
          <a:srcRect l="8696" t="32000"/>
          <a:stretch>
            <a:fillRect/>
          </a:stretch>
        </p:blipFill>
        <p:spPr bwMode="auto">
          <a:xfrm>
            <a:off x="381000" y="1752600"/>
            <a:ext cx="5416720" cy="4019550"/>
          </a:xfrm>
          <a:prstGeom prst="rect">
            <a:avLst/>
          </a:prstGeom>
          <a:noFill/>
          <a:ln w="9525">
            <a:noFill/>
            <a:miter lim="800000"/>
            <a:headEnd/>
            <a:tailEnd/>
          </a:ln>
        </p:spPr>
      </p:pic>
      <p:sp>
        <p:nvSpPr>
          <p:cNvPr id="12" name="Rectangle 2"/>
          <p:cNvSpPr txBox="1">
            <a:spLocks noChangeArrowheads="1"/>
          </p:cNvSpPr>
          <p:nvPr/>
        </p:nvSpPr>
        <p:spPr>
          <a:xfrm>
            <a:off x="278296" y="1066800"/>
            <a:ext cx="6477000" cy="381000"/>
          </a:xfrm>
          <a:prstGeom prst="rect">
            <a:avLst/>
          </a:prstGeom>
        </p:spPr>
        <p:txBody>
          <a:bodyPr/>
          <a:lstStyle/>
          <a:p>
            <a:pPr>
              <a:defRPr/>
            </a:pPr>
            <a:r>
              <a:rPr lang="en-US" kern="0" dirty="0">
                <a:solidFill>
                  <a:schemeClr val="bg1">
                    <a:lumMod val="50000"/>
                  </a:schemeClr>
                </a:solidFill>
                <a:latin typeface="+mj-lt"/>
                <a:ea typeface="+mj-ea"/>
                <a:cs typeface="+mj-cs"/>
              </a:rPr>
              <a:t>Use the two zip ties to attach the DC motor to the pump body.</a:t>
            </a:r>
          </a:p>
        </p:txBody>
      </p:sp>
      <p:pic>
        <p:nvPicPr>
          <p:cNvPr id="13" name="Picture 3" descr="30 - bushing in block.jpg"/>
          <p:cNvPicPr>
            <a:picLocks noChangeAspect="1"/>
          </p:cNvPicPr>
          <p:nvPr/>
        </p:nvPicPr>
        <p:blipFill>
          <a:blip r:embed="rId4" cstate="print"/>
          <a:srcRect/>
          <a:stretch>
            <a:fillRect/>
          </a:stretch>
        </p:blipFill>
        <p:spPr bwMode="auto">
          <a:xfrm>
            <a:off x="6591300" y="1760537"/>
            <a:ext cx="1409700" cy="1439863"/>
          </a:xfrm>
          <a:prstGeom prst="rect">
            <a:avLst/>
          </a:prstGeom>
          <a:noFill/>
          <a:ln w="9525">
            <a:noFill/>
            <a:miter lim="800000"/>
            <a:headEnd/>
            <a:tailEnd/>
          </a:ln>
        </p:spPr>
      </p:pic>
      <p:cxnSp>
        <p:nvCxnSpPr>
          <p:cNvPr id="14" name="Straight Arrow Connector 13"/>
          <p:cNvCxnSpPr/>
          <p:nvPr/>
        </p:nvCxnSpPr>
        <p:spPr>
          <a:xfrm rot="5400000" flipH="1" flipV="1">
            <a:off x="6411962" y="2655838"/>
            <a:ext cx="968276" cy="838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8"/>
          <p:cNvSpPr txBox="1">
            <a:spLocks noChangeArrowheads="1"/>
          </p:cNvSpPr>
          <p:nvPr/>
        </p:nvSpPr>
        <p:spPr bwMode="auto">
          <a:xfrm>
            <a:off x="5867400" y="3559076"/>
            <a:ext cx="3124200" cy="2308324"/>
          </a:xfrm>
          <a:prstGeom prst="rect">
            <a:avLst/>
          </a:prstGeom>
          <a:noFill/>
          <a:ln w="9525">
            <a:noFill/>
            <a:miter lim="800000"/>
            <a:headEnd/>
            <a:tailEnd/>
          </a:ln>
        </p:spPr>
        <p:txBody>
          <a:bodyPr wrap="square">
            <a:spAutoFit/>
          </a:bodyPr>
          <a:lstStyle/>
          <a:p>
            <a:r>
              <a:rPr lang="en-US" sz="1200" b="1" dirty="0">
                <a:solidFill>
                  <a:srgbClr val="C00000"/>
                </a:solidFill>
              </a:rPr>
              <a:t>Note: </a:t>
            </a:r>
            <a:r>
              <a:rPr lang="en-US" sz="1200" dirty="0">
                <a:solidFill>
                  <a:schemeClr val="bg1">
                    <a:lumMod val="50000"/>
                  </a:schemeClr>
                </a:solidFill>
              </a:rPr>
              <a:t>The bronze bushing keeps the axis of the DC motor shaft concentric with the o-ring seal. The seal is attached to the bushing with super glue. If the DC motor shaft doesn’t easily slip into the bushing/seal, then use the #42 drill bit to clean out the bushing hole since excess superglue may have accumulated in the hole during gluing. There is no need to use a drill; you should be able to turn the bit in the hole by hand. Be careful not to remove too much of the o-ring material since this could lead to leakage. </a:t>
            </a:r>
          </a:p>
        </p:txBody>
      </p:sp>
      <p:sp>
        <p:nvSpPr>
          <p:cNvPr id="22"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40</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30696" y="609600"/>
            <a:ext cx="8229600" cy="990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j-lt"/>
                <a:ea typeface="+mj-ea"/>
                <a:cs typeface="+mj-cs"/>
              </a:rPr>
              <a:t>Lubricate around the o-ring, being careful not to get lubricant on the motor shaft (since the impeller might slip relative to the pump shaft if the contact interface is lubricated).</a:t>
            </a:r>
          </a:p>
        </p:txBody>
      </p:sp>
      <p:pic>
        <p:nvPicPr>
          <p:cNvPr id="12" name="Picture 3" descr="43 - lubricating oring.jpg"/>
          <p:cNvPicPr>
            <a:picLocks noChangeAspect="1"/>
          </p:cNvPicPr>
          <p:nvPr/>
        </p:nvPicPr>
        <p:blipFill>
          <a:blip r:embed="rId3" cstate="print"/>
          <a:srcRect/>
          <a:stretch>
            <a:fillRect/>
          </a:stretch>
        </p:blipFill>
        <p:spPr bwMode="auto">
          <a:xfrm>
            <a:off x="523875" y="1590675"/>
            <a:ext cx="8010525" cy="4429125"/>
          </a:xfrm>
          <a:prstGeom prst="rect">
            <a:avLst/>
          </a:prstGeom>
          <a:noFill/>
          <a:ln w="9525">
            <a:noFill/>
            <a:miter lim="800000"/>
            <a:headEnd/>
            <a:tailEnd/>
          </a:ln>
        </p:spPr>
      </p:pic>
      <p:sp>
        <p:nvSpPr>
          <p:cNvPr id="13" name="TextBox 4"/>
          <p:cNvSpPr txBox="1">
            <a:spLocks noChangeArrowheads="1"/>
          </p:cNvSpPr>
          <p:nvPr/>
        </p:nvSpPr>
        <p:spPr bwMode="auto">
          <a:xfrm>
            <a:off x="420756" y="6096000"/>
            <a:ext cx="8229600" cy="646113"/>
          </a:xfrm>
          <a:prstGeom prst="rect">
            <a:avLst/>
          </a:prstGeom>
          <a:noFill/>
          <a:ln w="9525">
            <a:noFill/>
            <a:miter lim="800000"/>
            <a:headEnd/>
            <a:tailEnd/>
          </a:ln>
        </p:spPr>
        <p:txBody>
          <a:bodyPr>
            <a:spAutoFit/>
          </a:bodyPr>
          <a:lstStyle/>
          <a:p>
            <a:r>
              <a:rPr lang="en-US" dirty="0">
                <a:solidFill>
                  <a:schemeClr val="bg1">
                    <a:lumMod val="50000"/>
                  </a:schemeClr>
                </a:solidFill>
              </a:rPr>
              <a:t>When using the pump later, be careful not to run the pump dry, since the o-ring seal could get too hot and be damaged, resulting in a leaky pump. </a:t>
            </a:r>
          </a:p>
        </p:txBody>
      </p:sp>
      <p:sp>
        <p:nvSpPr>
          <p:cNvPr id="14" name="Slide Number Placeholder 5"/>
          <p:cNvSpPr>
            <a:spLocks noGrp="1"/>
          </p:cNvSpPr>
          <p:nvPr>
            <p:ph type="sldNum" sz="quarter" idx="11"/>
          </p:nvPr>
        </p:nvSpPr>
        <p:spPr>
          <a:xfrm>
            <a:off x="8534400" y="6400800"/>
            <a:ext cx="457200" cy="400050"/>
          </a:xfrm>
        </p:spPr>
        <p:txBody>
          <a:bodyPr/>
          <a:lstStyle/>
          <a:p>
            <a:pPr algn="r"/>
            <a:fld id="{203DF9C2-183C-4A78-BB4C-67AD01B619E4}" type="slidenum">
              <a:rPr lang="en-US"/>
              <a:pPr algn="r"/>
              <a:t>41</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17444" y="76200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Press the impeller onto the shaft of the DC motor, being careful not to break the impeller blades (press straight down with uniform force). </a:t>
            </a:r>
          </a:p>
        </p:txBody>
      </p:sp>
      <p:pic>
        <p:nvPicPr>
          <p:cNvPr id="12" name="Picture 3" descr="34 - press on impeller.jpg"/>
          <p:cNvPicPr>
            <a:picLocks noChangeAspect="1"/>
          </p:cNvPicPr>
          <p:nvPr/>
        </p:nvPicPr>
        <p:blipFill>
          <a:blip r:embed="rId3" cstate="print"/>
          <a:srcRect/>
          <a:stretch>
            <a:fillRect/>
          </a:stretch>
        </p:blipFill>
        <p:spPr bwMode="auto">
          <a:xfrm>
            <a:off x="533400" y="2209800"/>
            <a:ext cx="5476875" cy="4419600"/>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t="5138"/>
          <a:stretch>
            <a:fillRect/>
          </a:stretch>
        </p:blipFill>
        <p:spPr bwMode="auto">
          <a:xfrm>
            <a:off x="6553200" y="2438400"/>
            <a:ext cx="1905000" cy="4191000"/>
          </a:xfrm>
          <a:prstGeom prst="rect">
            <a:avLst/>
          </a:prstGeom>
          <a:noFill/>
          <a:ln w="9525">
            <a:noFill/>
            <a:miter lim="800000"/>
            <a:headEnd/>
            <a:tailEnd/>
          </a:ln>
        </p:spPr>
      </p:pic>
      <p:sp>
        <p:nvSpPr>
          <p:cNvPr id="14" name="TextBox 5"/>
          <p:cNvSpPr txBox="1">
            <a:spLocks noChangeArrowheads="1"/>
          </p:cNvSpPr>
          <p:nvPr/>
        </p:nvSpPr>
        <p:spPr bwMode="auto">
          <a:xfrm>
            <a:off x="6096000" y="1608138"/>
            <a:ext cx="2819400" cy="830262"/>
          </a:xfrm>
          <a:prstGeom prst="rect">
            <a:avLst/>
          </a:prstGeom>
          <a:noFill/>
          <a:ln w="9525">
            <a:noFill/>
            <a:miter lim="800000"/>
            <a:headEnd/>
            <a:tailEnd/>
          </a:ln>
        </p:spPr>
        <p:txBody>
          <a:bodyPr>
            <a:spAutoFit/>
          </a:bodyPr>
          <a:lstStyle/>
          <a:p>
            <a:r>
              <a:rPr lang="en-US" sz="1200" dirty="0">
                <a:solidFill>
                  <a:schemeClr val="bg1">
                    <a:lumMod val="50000"/>
                  </a:schemeClr>
                </a:solidFill>
              </a:rPr>
              <a:t>The hole in your impeller was sized using a #44 drill bit for a 0.005 inch interference fit between the impeller and the DC motor shaft.</a:t>
            </a:r>
          </a:p>
        </p:txBody>
      </p:sp>
      <p:sp>
        <p:nvSpPr>
          <p:cNvPr id="15"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42</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583096" y="609600"/>
            <a:ext cx="5105400" cy="4572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Complete the assembly of the pump.</a:t>
            </a:r>
          </a:p>
        </p:txBody>
      </p:sp>
      <p:sp>
        <p:nvSpPr>
          <p:cNvPr id="12" name="Text Box 5"/>
          <p:cNvSpPr txBox="1">
            <a:spLocks noChangeArrowheads="1"/>
          </p:cNvSpPr>
          <p:nvPr/>
        </p:nvSpPr>
        <p:spPr bwMode="auto">
          <a:xfrm>
            <a:off x="3631096" y="4800600"/>
            <a:ext cx="5131904" cy="830997"/>
          </a:xfrm>
          <a:prstGeom prst="rect">
            <a:avLst/>
          </a:prstGeom>
          <a:noFill/>
          <a:ln w="9525">
            <a:noFill/>
            <a:miter lim="800000"/>
            <a:headEnd/>
            <a:tailEnd/>
          </a:ln>
        </p:spPr>
        <p:txBody>
          <a:bodyPr wrap="square">
            <a:spAutoFit/>
          </a:bodyPr>
          <a:lstStyle/>
          <a:p>
            <a:r>
              <a:rPr lang="en-US" sz="1600" dirty="0">
                <a:solidFill>
                  <a:schemeClr val="bg1">
                    <a:lumMod val="50000"/>
                  </a:schemeClr>
                </a:solidFill>
              </a:rPr>
              <a:t>Screw down the four screws until you compress the o-ring enough to prevent leaks. Make sure you have a uniform gap between the pump body and the face plate.</a:t>
            </a:r>
          </a:p>
        </p:txBody>
      </p:sp>
      <p:pic>
        <p:nvPicPr>
          <p:cNvPr id="13" name="Picture 5" descr="35 - oring assembly.jpg"/>
          <p:cNvPicPr>
            <a:picLocks noChangeAspect="1"/>
          </p:cNvPicPr>
          <p:nvPr/>
        </p:nvPicPr>
        <p:blipFill>
          <a:blip r:embed="rId3" cstate="print"/>
          <a:srcRect l="14028"/>
          <a:stretch>
            <a:fillRect/>
          </a:stretch>
        </p:blipFill>
        <p:spPr bwMode="auto">
          <a:xfrm>
            <a:off x="685800" y="1182756"/>
            <a:ext cx="2801938" cy="2362200"/>
          </a:xfrm>
          <a:prstGeom prst="rect">
            <a:avLst/>
          </a:prstGeom>
          <a:noFill/>
          <a:ln w="9525">
            <a:noFill/>
            <a:miter lim="800000"/>
            <a:headEnd/>
            <a:tailEnd/>
          </a:ln>
        </p:spPr>
      </p:pic>
      <p:pic>
        <p:nvPicPr>
          <p:cNvPr id="14" name="Picture 6" descr="36 - screwing on faceplate.jpg"/>
          <p:cNvPicPr>
            <a:picLocks noChangeAspect="1"/>
          </p:cNvPicPr>
          <p:nvPr/>
        </p:nvPicPr>
        <p:blipFill>
          <a:blip r:embed="rId4" cstate="print"/>
          <a:srcRect l="6584" t="23132" r="4527" b="6796"/>
          <a:stretch>
            <a:fillRect/>
          </a:stretch>
        </p:blipFill>
        <p:spPr bwMode="auto">
          <a:xfrm>
            <a:off x="685800" y="3657600"/>
            <a:ext cx="2804160" cy="2810933"/>
          </a:xfrm>
          <a:prstGeom prst="rect">
            <a:avLst/>
          </a:prstGeom>
          <a:noFill/>
          <a:ln w="9525">
            <a:noFill/>
            <a:miter lim="800000"/>
            <a:headEnd/>
            <a:tailEnd/>
          </a:ln>
        </p:spPr>
      </p:pic>
      <p:pic>
        <p:nvPicPr>
          <p:cNvPr id="15" name="Picture 7" descr="37 - face plate gap.jpg"/>
          <p:cNvPicPr>
            <a:picLocks noChangeAspect="1"/>
          </p:cNvPicPr>
          <p:nvPr/>
        </p:nvPicPr>
        <p:blipFill>
          <a:blip r:embed="rId5" cstate="print"/>
          <a:srcRect/>
          <a:stretch>
            <a:fillRect/>
          </a:stretch>
        </p:blipFill>
        <p:spPr bwMode="auto">
          <a:xfrm>
            <a:off x="3733800" y="1169504"/>
            <a:ext cx="4908550" cy="3581400"/>
          </a:xfrm>
          <a:prstGeom prst="rect">
            <a:avLst/>
          </a:prstGeom>
          <a:noFill/>
          <a:ln w="9525">
            <a:noFill/>
            <a:miter lim="800000"/>
            <a:headEnd/>
            <a:tailEnd/>
          </a:ln>
        </p:spPr>
      </p:pic>
      <p:cxnSp>
        <p:nvCxnSpPr>
          <p:cNvPr id="16" name="Straight Connector 15"/>
          <p:cNvCxnSpPr/>
          <p:nvPr/>
        </p:nvCxnSpPr>
        <p:spPr>
          <a:xfrm rot="10800000" flipV="1">
            <a:off x="6507163" y="2622067"/>
            <a:ext cx="996950" cy="27146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6444457" y="2553010"/>
            <a:ext cx="401638" cy="111125"/>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25"/>
          <p:cNvSpPr txBox="1">
            <a:spLocks noChangeArrowheads="1"/>
          </p:cNvSpPr>
          <p:nvPr/>
        </p:nvSpPr>
        <p:spPr bwMode="auto">
          <a:xfrm rot="20674279">
            <a:off x="6794500" y="2820504"/>
            <a:ext cx="1566863" cy="307975"/>
          </a:xfrm>
          <a:prstGeom prst="rect">
            <a:avLst/>
          </a:prstGeom>
          <a:noFill/>
          <a:ln w="9525">
            <a:noFill/>
            <a:miter lim="800000"/>
            <a:headEnd/>
            <a:tailEnd/>
          </a:ln>
        </p:spPr>
        <p:txBody>
          <a:bodyPr wrap="none">
            <a:spAutoFit/>
          </a:bodyPr>
          <a:lstStyle/>
          <a:p>
            <a:r>
              <a:rPr lang="en-US" sz="1400">
                <a:solidFill>
                  <a:schemeClr val="bg1"/>
                </a:solidFill>
              </a:rPr>
              <a:t>keep gap uniform</a:t>
            </a:r>
          </a:p>
        </p:txBody>
      </p:sp>
      <p:cxnSp>
        <p:nvCxnSpPr>
          <p:cNvPr id="19" name="Straight Connector 18"/>
          <p:cNvCxnSpPr/>
          <p:nvPr/>
        </p:nvCxnSpPr>
        <p:spPr>
          <a:xfrm rot="10800000" flipV="1">
            <a:off x="6527800" y="2733192"/>
            <a:ext cx="996950" cy="271462"/>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6607175" y="3074504"/>
            <a:ext cx="304800" cy="57150"/>
          </a:xfrm>
          <a:prstGeom prst="straightConnector1">
            <a:avLst/>
          </a:prstGeom>
          <a:ln w="19050">
            <a:solidFill>
              <a:schemeClr val="bg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43</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457200" y="762000"/>
            <a:ext cx="8229600" cy="838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lumMod val="75000"/>
                  </a:schemeClr>
                </a:solidFill>
                <a:effectLst/>
                <a:uLnTx/>
                <a:uFillTx/>
                <a:latin typeface="+mj-lt"/>
                <a:ea typeface="+mj-ea"/>
                <a:cs typeface="+mj-cs"/>
              </a:rPr>
              <a:t>Clean up your mess. Make it look better when you leave than it looked when you arrived. Take pride in your lab!!!</a:t>
            </a:r>
          </a:p>
        </p:txBody>
      </p:sp>
      <p:sp>
        <p:nvSpPr>
          <p:cNvPr id="7" name="Text Box 7"/>
          <p:cNvSpPr txBox="1">
            <a:spLocks noChangeArrowheads="1"/>
          </p:cNvSpPr>
          <p:nvPr/>
        </p:nvSpPr>
        <p:spPr bwMode="auto">
          <a:xfrm>
            <a:off x="457200" y="4740275"/>
            <a:ext cx="2590800" cy="954107"/>
          </a:xfrm>
          <a:prstGeom prst="rect">
            <a:avLst/>
          </a:prstGeom>
          <a:noFill/>
          <a:ln w="9525">
            <a:noFill/>
            <a:miter lim="800000"/>
            <a:headEnd/>
            <a:tailEnd/>
          </a:ln>
        </p:spPr>
        <p:txBody>
          <a:bodyPr>
            <a:spAutoFit/>
          </a:bodyPr>
          <a:lstStyle/>
          <a:p>
            <a:r>
              <a:rPr lang="en-US" sz="1400" dirty="0">
                <a:solidFill>
                  <a:schemeClr val="bg1">
                    <a:lumMod val="50000"/>
                  </a:schemeClr>
                </a:solidFill>
              </a:rPr>
              <a:t>Step 1: Brush the larger chips off the machine and vises, collecting them in the dustpan. Dispose of them in the trashcan.</a:t>
            </a:r>
          </a:p>
        </p:txBody>
      </p:sp>
      <p:pic>
        <p:nvPicPr>
          <p:cNvPr id="8" name="Picture 7" descr="38 - vacuum.jpg"/>
          <p:cNvPicPr>
            <a:picLocks noChangeAspect="1"/>
          </p:cNvPicPr>
          <p:nvPr/>
        </p:nvPicPr>
        <p:blipFill>
          <a:blip r:embed="rId3" cstate="print"/>
          <a:srcRect/>
          <a:stretch>
            <a:fillRect/>
          </a:stretch>
        </p:blipFill>
        <p:spPr bwMode="auto">
          <a:xfrm>
            <a:off x="3352800" y="1844675"/>
            <a:ext cx="2873375" cy="2828925"/>
          </a:xfrm>
          <a:prstGeom prst="rect">
            <a:avLst/>
          </a:prstGeom>
          <a:noFill/>
          <a:ln w="9525">
            <a:noFill/>
            <a:miter lim="800000"/>
            <a:headEnd/>
            <a:tailEnd/>
          </a:ln>
        </p:spPr>
      </p:pic>
      <p:pic>
        <p:nvPicPr>
          <p:cNvPr id="9" name="Picture 8" descr="40 - broom.jpg"/>
          <p:cNvPicPr>
            <a:picLocks noChangeAspect="1"/>
          </p:cNvPicPr>
          <p:nvPr/>
        </p:nvPicPr>
        <p:blipFill>
          <a:blip r:embed="rId4" cstate="print"/>
          <a:srcRect/>
          <a:stretch>
            <a:fillRect/>
          </a:stretch>
        </p:blipFill>
        <p:spPr bwMode="auto">
          <a:xfrm>
            <a:off x="571500" y="1816100"/>
            <a:ext cx="2324100" cy="2847975"/>
          </a:xfrm>
          <a:prstGeom prst="rect">
            <a:avLst/>
          </a:prstGeom>
          <a:noFill/>
          <a:ln w="9525">
            <a:noFill/>
            <a:miter lim="800000"/>
            <a:headEnd/>
            <a:tailEnd/>
          </a:ln>
        </p:spPr>
      </p:pic>
      <p:sp>
        <p:nvSpPr>
          <p:cNvPr id="10" name="Text Box 7"/>
          <p:cNvSpPr txBox="1">
            <a:spLocks noChangeArrowheads="1"/>
          </p:cNvSpPr>
          <p:nvPr/>
        </p:nvSpPr>
        <p:spPr bwMode="auto">
          <a:xfrm>
            <a:off x="3352800" y="4740275"/>
            <a:ext cx="2971800" cy="954088"/>
          </a:xfrm>
          <a:prstGeom prst="rect">
            <a:avLst/>
          </a:prstGeom>
          <a:noFill/>
          <a:ln w="9525">
            <a:noFill/>
            <a:miter lim="800000"/>
            <a:headEnd/>
            <a:tailEnd/>
          </a:ln>
        </p:spPr>
        <p:txBody>
          <a:bodyPr>
            <a:spAutoFit/>
          </a:bodyPr>
          <a:lstStyle/>
          <a:p>
            <a:r>
              <a:rPr lang="en-US" sz="1400" dirty="0">
                <a:solidFill>
                  <a:schemeClr val="bg1">
                    <a:lumMod val="50000"/>
                  </a:schemeClr>
                </a:solidFill>
              </a:rPr>
              <a:t>Step 2: Vacuum up any remaining small chips (do not vacuum large chips since it will plug up the vacuum cleaner.</a:t>
            </a:r>
          </a:p>
        </p:txBody>
      </p:sp>
      <p:sp>
        <p:nvSpPr>
          <p:cNvPr id="11" name="Text Box 7"/>
          <p:cNvSpPr txBox="1">
            <a:spLocks noChangeArrowheads="1"/>
          </p:cNvSpPr>
          <p:nvPr/>
        </p:nvSpPr>
        <p:spPr bwMode="auto">
          <a:xfrm>
            <a:off x="6477000" y="4738688"/>
            <a:ext cx="2438400" cy="1169987"/>
          </a:xfrm>
          <a:prstGeom prst="rect">
            <a:avLst/>
          </a:prstGeom>
          <a:noFill/>
          <a:ln w="9525">
            <a:noFill/>
            <a:miter lim="800000"/>
            <a:headEnd/>
            <a:tailEnd/>
          </a:ln>
        </p:spPr>
        <p:txBody>
          <a:bodyPr>
            <a:spAutoFit/>
          </a:bodyPr>
          <a:lstStyle/>
          <a:p>
            <a:r>
              <a:rPr lang="en-US" sz="1400" dirty="0">
                <a:solidFill>
                  <a:schemeClr val="bg1">
                    <a:lumMod val="50000"/>
                  </a:schemeClr>
                </a:solidFill>
              </a:rPr>
              <a:t>Step 3: Wipe the machine and the countertop in your area with a rag (an oily rag will keep the milling machine from rusting).</a:t>
            </a:r>
          </a:p>
        </p:txBody>
      </p:sp>
      <p:pic>
        <p:nvPicPr>
          <p:cNvPr id="12" name="Picture 11" descr="44 - shop towel.jpg"/>
          <p:cNvPicPr>
            <a:picLocks noChangeAspect="1"/>
          </p:cNvPicPr>
          <p:nvPr/>
        </p:nvPicPr>
        <p:blipFill>
          <a:blip r:embed="rId5" cstate="print"/>
          <a:srcRect/>
          <a:stretch>
            <a:fillRect/>
          </a:stretch>
        </p:blipFill>
        <p:spPr bwMode="auto">
          <a:xfrm>
            <a:off x="6343368" y="1981200"/>
            <a:ext cx="2417896" cy="2543175"/>
          </a:xfrm>
          <a:prstGeom prst="rect">
            <a:avLst/>
          </a:prstGeom>
          <a:noFill/>
          <a:ln w="9525">
            <a:noFill/>
            <a:miter lim="800000"/>
            <a:headEnd/>
            <a:tailEnd/>
          </a:ln>
        </p:spPr>
      </p:pic>
      <p:sp>
        <p:nvSpPr>
          <p:cNvPr id="13" name="Text Box 7"/>
          <p:cNvSpPr txBox="1">
            <a:spLocks noChangeArrowheads="1"/>
          </p:cNvSpPr>
          <p:nvPr/>
        </p:nvSpPr>
        <p:spPr bwMode="auto">
          <a:xfrm>
            <a:off x="457200" y="6111875"/>
            <a:ext cx="8229600" cy="523875"/>
          </a:xfrm>
          <a:prstGeom prst="rect">
            <a:avLst/>
          </a:prstGeom>
          <a:noFill/>
          <a:ln w="9525">
            <a:noFill/>
            <a:miter lim="800000"/>
            <a:headEnd/>
            <a:tailEnd/>
          </a:ln>
        </p:spPr>
        <p:txBody>
          <a:bodyPr>
            <a:spAutoFit/>
          </a:bodyPr>
          <a:lstStyle/>
          <a:p>
            <a:r>
              <a:rPr lang="en-US" sz="1400" dirty="0">
                <a:solidFill>
                  <a:schemeClr val="bg1">
                    <a:lumMod val="50000"/>
                  </a:schemeClr>
                </a:solidFill>
              </a:rPr>
              <a:t>Step 4: Put all drill bits and the chuck key back into their holder and organize your work area. Inform your instructor is anything is broken, damaged or lost before leaving the classroom. </a:t>
            </a:r>
          </a:p>
        </p:txBody>
      </p:sp>
      <p:sp>
        <p:nvSpPr>
          <p:cNvPr id="14" name="Slide Number Placeholder 5"/>
          <p:cNvSpPr>
            <a:spLocks noGrp="1"/>
          </p:cNvSpPr>
          <p:nvPr>
            <p:ph type="sldNum" sz="quarter" idx="11"/>
          </p:nvPr>
        </p:nvSpPr>
        <p:spPr>
          <a:xfrm>
            <a:off x="8534400" y="6400800"/>
            <a:ext cx="457200" cy="400050"/>
          </a:xfrm>
        </p:spPr>
        <p:txBody>
          <a:bodyPr/>
          <a:lstStyle/>
          <a:p>
            <a:pPr algn="r"/>
            <a:fld id="{203DF9C2-183C-4A78-BB4C-67AD01B619E4}" type="slidenum">
              <a:rPr lang="en-US"/>
              <a:pPr algn="r"/>
              <a:t>44</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457200" y="685800"/>
            <a:ext cx="83820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chemeClr val="bg1">
                    <a:lumMod val="50000"/>
                  </a:schemeClr>
                </a:solidFill>
                <a:effectLst/>
                <a:uLnTx/>
                <a:uFillTx/>
                <a:latin typeface="+mj-lt"/>
                <a:ea typeface="+mj-ea"/>
                <a:cs typeface="+mj-cs"/>
              </a:rPr>
              <a:t>Show the instructor your pump and that your workstation is put back in order.</a:t>
            </a:r>
          </a:p>
        </p:txBody>
      </p:sp>
      <p:pic>
        <p:nvPicPr>
          <p:cNvPr id="7" name="Picture 3" descr="1 - finished pump.jpg"/>
          <p:cNvPicPr>
            <a:picLocks noChangeAspect="1"/>
          </p:cNvPicPr>
          <p:nvPr/>
        </p:nvPicPr>
        <p:blipFill>
          <a:blip r:embed="rId3" cstate="print"/>
          <a:srcRect l="13357" t="8696" b="2899"/>
          <a:stretch>
            <a:fillRect/>
          </a:stretch>
        </p:blipFill>
        <p:spPr bwMode="auto">
          <a:xfrm>
            <a:off x="1752600" y="1828800"/>
            <a:ext cx="5714999" cy="3936654"/>
          </a:xfrm>
          <a:prstGeom prst="rect">
            <a:avLst/>
          </a:prstGeom>
          <a:noFill/>
          <a:ln w="9525">
            <a:noFill/>
            <a:miter lim="800000"/>
            <a:headEnd/>
            <a:tailEnd/>
          </a:ln>
        </p:spPr>
      </p:pic>
      <p:sp>
        <p:nvSpPr>
          <p:cNvPr id="8"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45</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a:xfrm>
            <a:off x="390940" y="815975"/>
            <a:ext cx="4114800" cy="631825"/>
          </a:xfrm>
          <a:prstGeom prst="rect">
            <a:avLst/>
          </a:prstGeom>
        </p:spPr>
        <p:txBody>
          <a:bodyPr rtlCol="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4000" dirty="0" smtClean="0">
                <a:solidFill>
                  <a:schemeClr val="bg1">
                    <a:lumMod val="75000"/>
                  </a:schemeClr>
                </a:solidFill>
              </a:rPr>
              <a:t>Parts to Fabricate</a:t>
            </a:r>
          </a:p>
        </p:txBody>
      </p:sp>
      <p:pic>
        <p:nvPicPr>
          <p:cNvPr id="11" name="Picture 5"/>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800600" y="2133600"/>
            <a:ext cx="2551113" cy="2819400"/>
          </a:xfrm>
          <a:prstGeom prst="rect">
            <a:avLst/>
          </a:prstGeom>
          <a:noFill/>
          <a:ln w="9525">
            <a:noFill/>
            <a:miter lim="800000"/>
            <a:headEnd/>
            <a:tailEnd/>
          </a:ln>
        </p:spPr>
      </p:pic>
      <p:pic>
        <p:nvPicPr>
          <p:cNvPr id="12" name="Picture 9" descr="impeller image"/>
          <p:cNvPicPr>
            <a:picLocks noChangeAspect="1" noChangeArrowheads="1"/>
          </p:cNvPicPr>
          <p:nvPr/>
        </p:nvPicPr>
        <p:blipFill>
          <a:blip r:embed="rId4" cstate="print"/>
          <a:srcRect l="10001" r="20000"/>
          <a:stretch>
            <a:fillRect/>
          </a:stretch>
        </p:blipFill>
        <p:spPr bwMode="auto">
          <a:xfrm>
            <a:off x="533400" y="2667000"/>
            <a:ext cx="1981200" cy="1816100"/>
          </a:xfrm>
          <a:prstGeom prst="rect">
            <a:avLst/>
          </a:prstGeom>
          <a:noFill/>
          <a:ln w="12700">
            <a:solidFill>
              <a:srgbClr val="000000"/>
            </a:solidFill>
            <a:miter lim="800000"/>
            <a:headEnd/>
            <a:tailEnd/>
          </a:ln>
        </p:spPr>
      </p:pic>
      <p:pic>
        <p:nvPicPr>
          <p:cNvPr id="13" name="Picture 10" descr="impeller view 4"/>
          <p:cNvPicPr>
            <a:picLocks noChangeAspect="1" noChangeArrowheads="1"/>
          </p:cNvPicPr>
          <p:nvPr/>
        </p:nvPicPr>
        <p:blipFill>
          <a:blip r:embed="rId5" cstate="print"/>
          <a:srcRect l="7860" r="23373" b="5403"/>
          <a:stretch>
            <a:fillRect/>
          </a:stretch>
        </p:blipFill>
        <p:spPr bwMode="auto">
          <a:xfrm>
            <a:off x="2743200" y="2667000"/>
            <a:ext cx="1981200" cy="1828800"/>
          </a:xfrm>
          <a:prstGeom prst="rect">
            <a:avLst/>
          </a:prstGeom>
          <a:noFill/>
          <a:ln w="12700">
            <a:solidFill>
              <a:srgbClr val="000000"/>
            </a:solidFill>
            <a:miter lim="800000"/>
            <a:headEnd/>
            <a:tailEnd/>
          </a:ln>
        </p:spPr>
      </p:pic>
      <p:pic>
        <p:nvPicPr>
          <p:cNvPr id="14" name="Picture 11" descr="impeller view 2"/>
          <p:cNvPicPr>
            <a:picLocks noChangeAspect="1" noChangeArrowheads="1"/>
          </p:cNvPicPr>
          <p:nvPr/>
        </p:nvPicPr>
        <p:blipFill>
          <a:blip r:embed="rId6" cstate="print"/>
          <a:srcRect l="19608" r="21568" b="11674"/>
          <a:stretch>
            <a:fillRect/>
          </a:stretch>
        </p:blipFill>
        <p:spPr bwMode="auto">
          <a:xfrm>
            <a:off x="533400" y="4724400"/>
            <a:ext cx="1981200" cy="1828800"/>
          </a:xfrm>
          <a:prstGeom prst="rect">
            <a:avLst/>
          </a:prstGeom>
          <a:noFill/>
          <a:ln w="12700">
            <a:solidFill>
              <a:srgbClr val="000000"/>
            </a:solidFill>
            <a:miter lim="800000"/>
            <a:headEnd/>
            <a:tailEnd/>
          </a:ln>
        </p:spPr>
      </p:pic>
      <p:pic>
        <p:nvPicPr>
          <p:cNvPr id="15" name="Picture 12" descr="impeller view 5"/>
          <p:cNvPicPr>
            <a:picLocks noChangeAspect="1" noChangeArrowheads="1"/>
          </p:cNvPicPr>
          <p:nvPr/>
        </p:nvPicPr>
        <p:blipFill>
          <a:blip r:embed="rId7" cstate="print"/>
          <a:srcRect l="10440" r="37364" b="2702"/>
          <a:stretch>
            <a:fillRect/>
          </a:stretch>
        </p:blipFill>
        <p:spPr bwMode="auto">
          <a:xfrm>
            <a:off x="2743200" y="4724400"/>
            <a:ext cx="1981200" cy="1828800"/>
          </a:xfrm>
          <a:prstGeom prst="rect">
            <a:avLst/>
          </a:prstGeom>
          <a:noFill/>
          <a:ln w="12700">
            <a:solidFill>
              <a:srgbClr val="000000"/>
            </a:solidFill>
            <a:miter lim="800000"/>
            <a:headEnd/>
            <a:tailEnd/>
          </a:ln>
        </p:spPr>
      </p:pic>
      <p:sp>
        <p:nvSpPr>
          <p:cNvPr id="16" name="Rectangle 14"/>
          <p:cNvSpPr>
            <a:spLocks noChangeArrowheads="1"/>
          </p:cNvSpPr>
          <p:nvPr/>
        </p:nvSpPr>
        <p:spPr bwMode="auto">
          <a:xfrm>
            <a:off x="762000" y="2057400"/>
            <a:ext cx="3657600" cy="304800"/>
          </a:xfrm>
          <a:prstGeom prst="rect">
            <a:avLst/>
          </a:prstGeom>
          <a:noFill/>
          <a:ln w="9525">
            <a:noFill/>
            <a:miter lim="800000"/>
            <a:headEnd/>
            <a:tailEnd/>
          </a:ln>
        </p:spPr>
        <p:txBody>
          <a:bodyPr anchor="ctr"/>
          <a:lstStyle/>
          <a:p>
            <a:pPr algn="ctr"/>
            <a:r>
              <a:rPr lang="en-US" sz="1600" i="1" dirty="0">
                <a:solidFill>
                  <a:schemeClr val="bg1">
                    <a:lumMod val="50000"/>
                  </a:schemeClr>
                </a:solidFill>
              </a:rPr>
              <a:t>Fabricated Using a Rapid Prototyping</a:t>
            </a:r>
          </a:p>
        </p:txBody>
      </p:sp>
      <p:sp>
        <p:nvSpPr>
          <p:cNvPr id="17" name="Rectangle 15"/>
          <p:cNvSpPr>
            <a:spLocks noChangeArrowheads="1"/>
          </p:cNvSpPr>
          <p:nvPr/>
        </p:nvSpPr>
        <p:spPr bwMode="auto">
          <a:xfrm>
            <a:off x="2133600" y="1676400"/>
            <a:ext cx="1073150" cy="366713"/>
          </a:xfrm>
          <a:prstGeom prst="rect">
            <a:avLst/>
          </a:prstGeom>
          <a:noFill/>
          <a:ln w="9525">
            <a:noFill/>
            <a:miter lim="800000"/>
            <a:headEnd/>
            <a:tailEnd/>
          </a:ln>
        </p:spPr>
        <p:txBody>
          <a:bodyPr wrap="square">
            <a:spAutoFit/>
          </a:bodyPr>
          <a:lstStyle/>
          <a:p>
            <a:r>
              <a:rPr lang="en-US" dirty="0">
                <a:solidFill>
                  <a:schemeClr val="bg1">
                    <a:lumMod val="50000"/>
                  </a:schemeClr>
                </a:solidFill>
              </a:rPr>
              <a:t>Impeller</a:t>
            </a:r>
          </a:p>
        </p:txBody>
      </p:sp>
      <p:sp>
        <p:nvSpPr>
          <p:cNvPr id="18" name="Rectangle 16"/>
          <p:cNvSpPr>
            <a:spLocks noChangeArrowheads="1"/>
          </p:cNvSpPr>
          <p:nvPr/>
        </p:nvSpPr>
        <p:spPr bwMode="auto">
          <a:xfrm>
            <a:off x="914400" y="2286000"/>
            <a:ext cx="3352800" cy="304800"/>
          </a:xfrm>
          <a:prstGeom prst="rect">
            <a:avLst/>
          </a:prstGeom>
          <a:noFill/>
          <a:ln w="9525">
            <a:noFill/>
            <a:miter lim="800000"/>
            <a:headEnd/>
            <a:tailEnd/>
          </a:ln>
        </p:spPr>
        <p:txBody>
          <a:bodyPr anchor="ctr"/>
          <a:lstStyle/>
          <a:p>
            <a:pPr algn="ctr"/>
            <a:r>
              <a:rPr lang="en-US" sz="1600" i="1" dirty="0" smtClean="0">
                <a:solidFill>
                  <a:schemeClr val="bg1">
                    <a:lumMod val="50000"/>
                  </a:schemeClr>
                </a:solidFill>
              </a:rPr>
              <a:t>Machine from ABS </a:t>
            </a:r>
            <a:r>
              <a:rPr lang="en-US" sz="1600" i="1" dirty="0">
                <a:solidFill>
                  <a:schemeClr val="bg1">
                    <a:lumMod val="50000"/>
                  </a:schemeClr>
                </a:solidFill>
              </a:rPr>
              <a:t>Plastic </a:t>
            </a:r>
          </a:p>
        </p:txBody>
      </p:sp>
      <p:sp>
        <p:nvSpPr>
          <p:cNvPr id="19" name="Rectangle 17"/>
          <p:cNvSpPr>
            <a:spLocks noChangeArrowheads="1"/>
          </p:cNvSpPr>
          <p:nvPr/>
        </p:nvSpPr>
        <p:spPr bwMode="auto">
          <a:xfrm>
            <a:off x="5334000" y="5181600"/>
            <a:ext cx="3733800" cy="457200"/>
          </a:xfrm>
          <a:prstGeom prst="rect">
            <a:avLst/>
          </a:prstGeom>
          <a:noFill/>
          <a:ln w="9525">
            <a:noFill/>
            <a:miter lim="800000"/>
            <a:headEnd/>
            <a:tailEnd/>
          </a:ln>
        </p:spPr>
        <p:txBody>
          <a:bodyPr anchor="ctr"/>
          <a:lstStyle/>
          <a:p>
            <a:pPr algn="ctr"/>
            <a:r>
              <a:rPr lang="en-US" sz="1600" i="1" dirty="0">
                <a:solidFill>
                  <a:schemeClr val="bg1">
                    <a:lumMod val="50000"/>
                  </a:schemeClr>
                </a:solidFill>
              </a:rPr>
              <a:t>Fabricated from PVC rod.</a:t>
            </a:r>
          </a:p>
        </p:txBody>
      </p:sp>
      <p:sp>
        <p:nvSpPr>
          <p:cNvPr id="20" name="Rectangle 18"/>
          <p:cNvSpPr>
            <a:spLocks noChangeArrowheads="1"/>
          </p:cNvSpPr>
          <p:nvPr/>
        </p:nvSpPr>
        <p:spPr bwMode="auto">
          <a:xfrm>
            <a:off x="6477000" y="4876800"/>
            <a:ext cx="1257075" cy="369332"/>
          </a:xfrm>
          <a:prstGeom prst="rect">
            <a:avLst/>
          </a:prstGeom>
          <a:noFill/>
          <a:ln w="9525">
            <a:noFill/>
            <a:miter lim="800000"/>
            <a:headEnd/>
            <a:tailEnd/>
          </a:ln>
        </p:spPr>
        <p:txBody>
          <a:bodyPr wrap="none">
            <a:spAutoFit/>
          </a:bodyPr>
          <a:lstStyle/>
          <a:p>
            <a:r>
              <a:rPr lang="en-US" dirty="0">
                <a:solidFill>
                  <a:schemeClr val="bg1">
                    <a:lumMod val="50000"/>
                  </a:schemeClr>
                </a:solidFill>
              </a:rPr>
              <a:t>Pump Body</a:t>
            </a:r>
          </a:p>
        </p:txBody>
      </p:sp>
      <p:pic>
        <p:nvPicPr>
          <p:cNvPr id="21" name="Picture 6"/>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6934200" y="2133600"/>
            <a:ext cx="2382837" cy="2667000"/>
          </a:xfrm>
          <a:prstGeom prst="rect">
            <a:avLst/>
          </a:prstGeom>
          <a:noFill/>
          <a:ln w="9525">
            <a:noFill/>
            <a:miter lim="800000"/>
            <a:headEnd/>
            <a:tailEnd/>
          </a:ln>
        </p:spPr>
      </p:pic>
      <p:sp>
        <p:nvSpPr>
          <p:cNvPr id="22"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5</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07504" y="609600"/>
            <a:ext cx="3124200" cy="6858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lumMod val="75000"/>
                  </a:schemeClr>
                </a:solidFill>
                <a:effectLst/>
                <a:uLnTx/>
                <a:uFillTx/>
                <a:latin typeface="+mj-lt"/>
                <a:ea typeface="+mj-ea"/>
                <a:cs typeface="+mj-cs"/>
              </a:rPr>
              <a:t>Raw Materials</a:t>
            </a:r>
          </a:p>
        </p:txBody>
      </p:sp>
      <p:grpSp>
        <p:nvGrpSpPr>
          <p:cNvPr id="15" name="Group 23"/>
          <p:cNvGrpSpPr>
            <a:grpSpLocks/>
          </p:cNvGrpSpPr>
          <p:nvPr/>
        </p:nvGrpSpPr>
        <p:grpSpPr bwMode="auto">
          <a:xfrm>
            <a:off x="533400" y="1317248"/>
            <a:ext cx="4648200" cy="4473952"/>
            <a:chOff x="762000" y="914400"/>
            <a:chExt cx="4135661" cy="4160520"/>
          </a:xfrm>
        </p:grpSpPr>
        <p:pic>
          <p:nvPicPr>
            <p:cNvPr id="16" name="Picture 18" descr="raw materials.jpg"/>
            <p:cNvPicPr>
              <a:picLocks noChangeAspect="1"/>
            </p:cNvPicPr>
            <p:nvPr/>
          </p:nvPicPr>
          <p:blipFill>
            <a:blip r:embed="rId3" cstate="print"/>
            <a:srcRect/>
            <a:stretch>
              <a:fillRect/>
            </a:stretch>
          </p:blipFill>
          <p:spPr bwMode="auto">
            <a:xfrm>
              <a:off x="762000" y="914400"/>
              <a:ext cx="3954780" cy="4160520"/>
            </a:xfrm>
            <a:prstGeom prst="rect">
              <a:avLst/>
            </a:prstGeom>
            <a:noFill/>
            <a:ln w="9525">
              <a:noFill/>
              <a:miter lim="800000"/>
              <a:headEnd/>
              <a:tailEnd/>
            </a:ln>
          </p:spPr>
        </p:pic>
        <p:sp>
          <p:nvSpPr>
            <p:cNvPr id="17" name="Text Box 13"/>
            <p:cNvSpPr txBox="1">
              <a:spLocks noChangeArrowheads="1"/>
            </p:cNvSpPr>
            <p:nvPr/>
          </p:nvSpPr>
          <p:spPr bwMode="auto">
            <a:xfrm rot="-354371">
              <a:off x="786578" y="1157067"/>
              <a:ext cx="3268844" cy="646331"/>
            </a:xfrm>
            <a:prstGeom prst="rect">
              <a:avLst/>
            </a:prstGeom>
            <a:noFill/>
            <a:ln w="9525">
              <a:noFill/>
              <a:miter lim="800000"/>
              <a:headEnd/>
              <a:tailEnd/>
            </a:ln>
          </p:spPr>
          <p:txBody>
            <a:bodyPr wrap="none">
              <a:spAutoFit/>
            </a:bodyPr>
            <a:lstStyle/>
            <a:p>
              <a:r>
                <a:rPr lang="en-US" b="1" dirty="0">
                  <a:solidFill>
                    <a:schemeClr val="bg1"/>
                  </a:solidFill>
                </a:rPr>
                <a:t>½” thick blue-tint PVC sheet</a:t>
              </a:r>
            </a:p>
            <a:p>
              <a:r>
                <a:rPr lang="en-US" b="1" dirty="0">
                  <a:solidFill>
                    <a:schemeClr val="bg1"/>
                  </a:solidFill>
                </a:rPr>
                <a:t>$26.29 per square ft</a:t>
              </a:r>
            </a:p>
          </p:txBody>
        </p:sp>
        <p:sp>
          <p:nvSpPr>
            <p:cNvPr id="18" name="Text Box 15"/>
            <p:cNvSpPr txBox="1">
              <a:spLocks noChangeArrowheads="1"/>
            </p:cNvSpPr>
            <p:nvPr/>
          </p:nvSpPr>
          <p:spPr bwMode="auto">
            <a:xfrm rot="2826773">
              <a:off x="2095794" y="3415033"/>
              <a:ext cx="2454518" cy="646331"/>
            </a:xfrm>
            <a:prstGeom prst="rect">
              <a:avLst/>
            </a:prstGeom>
            <a:noFill/>
            <a:ln w="9525">
              <a:noFill/>
              <a:miter lim="800000"/>
              <a:headEnd/>
              <a:tailEnd/>
            </a:ln>
          </p:spPr>
          <p:txBody>
            <a:bodyPr wrap="none">
              <a:spAutoFit/>
            </a:bodyPr>
            <a:lstStyle/>
            <a:p>
              <a:r>
                <a:rPr lang="en-US" b="1" dirty="0">
                  <a:solidFill>
                    <a:schemeClr val="bg1"/>
                  </a:solidFill>
                </a:rPr>
                <a:t>2” x 2” gray PVC rod</a:t>
              </a:r>
            </a:p>
            <a:p>
              <a:r>
                <a:rPr lang="en-US" b="1" dirty="0">
                  <a:solidFill>
                    <a:schemeClr val="bg1"/>
                  </a:solidFill>
                </a:rPr>
                <a:t>$16.23 per ft</a:t>
              </a:r>
            </a:p>
          </p:txBody>
        </p:sp>
        <p:sp>
          <p:nvSpPr>
            <p:cNvPr id="19" name="Rectangle 16"/>
            <p:cNvSpPr>
              <a:spLocks noChangeArrowheads="1"/>
            </p:cNvSpPr>
            <p:nvPr/>
          </p:nvSpPr>
          <p:spPr bwMode="auto">
            <a:xfrm rot="818332">
              <a:off x="2891984" y="1824306"/>
              <a:ext cx="2005677" cy="646331"/>
            </a:xfrm>
            <a:prstGeom prst="rect">
              <a:avLst/>
            </a:prstGeom>
            <a:noFill/>
            <a:ln w="9525">
              <a:noFill/>
              <a:miter lim="800000"/>
              <a:headEnd/>
              <a:tailEnd/>
            </a:ln>
          </p:spPr>
          <p:txBody>
            <a:bodyPr wrap="none">
              <a:spAutoFit/>
            </a:bodyPr>
            <a:lstStyle/>
            <a:p>
              <a:r>
                <a:rPr lang="en-US" b="1" dirty="0">
                  <a:solidFill>
                    <a:schemeClr val="bg1"/>
                  </a:solidFill>
                </a:rPr>
                <a:t>5/16” bronze rod</a:t>
              </a:r>
            </a:p>
            <a:p>
              <a:r>
                <a:rPr lang="en-US" b="1" dirty="0">
                  <a:solidFill>
                    <a:schemeClr val="bg1"/>
                  </a:solidFill>
                </a:rPr>
                <a:t>$6.89 per ft</a:t>
              </a:r>
            </a:p>
          </p:txBody>
        </p:sp>
      </p:grpSp>
      <p:sp>
        <p:nvSpPr>
          <p:cNvPr id="23" name="TextBox 22"/>
          <p:cNvSpPr txBox="1">
            <a:spLocks noChangeArrowheads="1"/>
          </p:cNvSpPr>
          <p:nvPr/>
        </p:nvSpPr>
        <p:spPr bwMode="auto">
          <a:xfrm>
            <a:off x="467140" y="5890736"/>
            <a:ext cx="4562060" cy="738664"/>
          </a:xfrm>
          <a:prstGeom prst="rect">
            <a:avLst/>
          </a:prstGeom>
          <a:noFill/>
          <a:ln w="9525">
            <a:noFill/>
            <a:miter lim="800000"/>
            <a:headEnd/>
            <a:tailEnd/>
          </a:ln>
        </p:spPr>
        <p:txBody>
          <a:bodyPr wrap="square">
            <a:spAutoFit/>
          </a:bodyPr>
          <a:lstStyle/>
          <a:p>
            <a:r>
              <a:rPr lang="en-US" sz="1400" b="1" dirty="0" smtClean="0">
                <a:solidFill>
                  <a:schemeClr val="bg1">
                    <a:lumMod val="50000"/>
                  </a:schemeClr>
                </a:solidFill>
              </a:rPr>
              <a:t>Ultra-</a:t>
            </a:r>
            <a:r>
              <a:rPr lang="en-US" sz="1400" b="1" dirty="0" err="1" smtClean="0">
                <a:solidFill>
                  <a:schemeClr val="bg1">
                    <a:lumMod val="50000"/>
                  </a:schemeClr>
                </a:solidFill>
              </a:rPr>
              <a:t>Machinable</a:t>
            </a:r>
            <a:r>
              <a:rPr lang="en-US" sz="1400" b="1" dirty="0" smtClean="0">
                <a:solidFill>
                  <a:schemeClr val="bg1">
                    <a:lumMod val="50000"/>
                  </a:schemeClr>
                </a:solidFill>
              </a:rPr>
              <a:t> </a:t>
            </a:r>
            <a:r>
              <a:rPr lang="en-US" sz="1400" b="1" dirty="0">
                <a:solidFill>
                  <a:schemeClr val="bg1">
                    <a:lumMod val="50000"/>
                  </a:schemeClr>
                </a:solidFill>
              </a:rPr>
              <a:t>High-Strength Bearing-Grade Bronze (Alloy 544)  </a:t>
            </a:r>
            <a:r>
              <a:rPr lang="en-US" sz="1400" i="1" dirty="0" smtClean="0">
                <a:solidFill>
                  <a:schemeClr val="bg1">
                    <a:lumMod val="50000"/>
                  </a:schemeClr>
                </a:solidFill>
                <a:latin typeface="+mn-lt"/>
              </a:rPr>
              <a:t>Bronze is primarily an alloy of copper and tin. This bronze contains lead, making it easier to machine. </a:t>
            </a:r>
            <a:endParaRPr lang="en-US" sz="1400" i="1" dirty="0">
              <a:solidFill>
                <a:schemeClr val="bg1">
                  <a:lumMod val="50000"/>
                </a:schemeClr>
              </a:solidFill>
              <a:latin typeface="+mn-lt"/>
            </a:endParaRPr>
          </a:p>
        </p:txBody>
      </p:sp>
      <p:grpSp>
        <p:nvGrpSpPr>
          <p:cNvPr id="26" name="Group 25"/>
          <p:cNvGrpSpPr/>
          <p:nvPr/>
        </p:nvGrpSpPr>
        <p:grpSpPr>
          <a:xfrm>
            <a:off x="5410200" y="1295400"/>
            <a:ext cx="3319267" cy="4495800"/>
            <a:chOff x="5334000" y="1219200"/>
            <a:chExt cx="3319267" cy="4495800"/>
          </a:xfrm>
        </p:grpSpPr>
        <p:sp>
          <p:nvSpPr>
            <p:cNvPr id="12" name="Text Box 5"/>
            <p:cNvSpPr txBox="1">
              <a:spLocks noChangeArrowheads="1"/>
            </p:cNvSpPr>
            <p:nvPr/>
          </p:nvSpPr>
          <p:spPr bwMode="auto">
            <a:xfrm>
              <a:off x="5410200" y="1328361"/>
              <a:ext cx="3243067" cy="461665"/>
            </a:xfrm>
            <a:prstGeom prst="rect">
              <a:avLst/>
            </a:prstGeom>
            <a:noFill/>
            <a:ln w="9525">
              <a:noFill/>
              <a:miter lim="800000"/>
              <a:headEnd/>
              <a:tailEnd/>
            </a:ln>
          </p:spPr>
          <p:txBody>
            <a:bodyPr wrap="none">
              <a:spAutoFit/>
            </a:bodyPr>
            <a:lstStyle/>
            <a:p>
              <a:r>
                <a:rPr lang="en-US" sz="2400" b="1" dirty="0">
                  <a:solidFill>
                    <a:schemeClr val="bg1">
                      <a:lumMod val="50000"/>
                    </a:schemeClr>
                  </a:solidFill>
                </a:rPr>
                <a:t>PVC = polyvinyl chloride</a:t>
              </a:r>
            </a:p>
          </p:txBody>
        </p:sp>
        <p:pic>
          <p:nvPicPr>
            <p:cNvPr id="13" name="Picture 7"/>
            <p:cNvPicPr>
              <a:picLocks noChangeAspect="1" noChangeArrowheads="1"/>
            </p:cNvPicPr>
            <p:nvPr/>
          </p:nvPicPr>
          <p:blipFill>
            <a:blip r:embed="rId4" cstate="print"/>
            <a:srcRect/>
            <a:stretch>
              <a:fillRect/>
            </a:stretch>
          </p:blipFill>
          <p:spPr bwMode="auto">
            <a:xfrm>
              <a:off x="6248400" y="4572000"/>
              <a:ext cx="1447800" cy="992188"/>
            </a:xfrm>
            <a:prstGeom prst="rect">
              <a:avLst/>
            </a:prstGeom>
            <a:noFill/>
            <a:ln w="9525">
              <a:noFill/>
              <a:miter lim="800000"/>
              <a:headEnd/>
              <a:tailEnd/>
            </a:ln>
          </p:spPr>
        </p:pic>
        <p:sp>
          <p:nvSpPr>
            <p:cNvPr id="14" name="Rectangle 12"/>
            <p:cNvSpPr>
              <a:spLocks noChangeArrowheads="1"/>
            </p:cNvSpPr>
            <p:nvPr/>
          </p:nvSpPr>
          <p:spPr bwMode="auto">
            <a:xfrm>
              <a:off x="5449956" y="3657600"/>
              <a:ext cx="3200400" cy="830997"/>
            </a:xfrm>
            <a:prstGeom prst="rect">
              <a:avLst/>
            </a:prstGeom>
            <a:noFill/>
            <a:ln w="9525">
              <a:noFill/>
              <a:miter lim="800000"/>
              <a:headEnd/>
              <a:tailEnd/>
            </a:ln>
          </p:spPr>
          <p:txBody>
            <a:bodyPr wrap="square">
              <a:spAutoFit/>
            </a:bodyPr>
            <a:lstStyle/>
            <a:p>
              <a:r>
                <a:rPr lang="en-US" sz="1600" i="1" dirty="0">
                  <a:solidFill>
                    <a:schemeClr val="bg1">
                      <a:lumMod val="50000"/>
                    </a:schemeClr>
                  </a:solidFill>
                </a:rPr>
                <a:t>PVC is made of long chain molecules with a </a:t>
              </a:r>
              <a:r>
                <a:rPr lang="en-US" sz="1600" b="1" i="1" dirty="0">
                  <a:solidFill>
                    <a:srgbClr val="C00000"/>
                  </a:solidFill>
                </a:rPr>
                <a:t>carbon</a:t>
              </a:r>
              <a:r>
                <a:rPr lang="en-US" sz="1600" i="1" dirty="0">
                  <a:solidFill>
                    <a:schemeClr val="bg1">
                      <a:lumMod val="50000"/>
                    </a:schemeClr>
                  </a:solidFill>
                </a:rPr>
                <a:t> backbone and </a:t>
              </a:r>
              <a:r>
                <a:rPr lang="en-US" sz="1600" b="1" i="1" dirty="0">
                  <a:solidFill>
                    <a:srgbClr val="C00000"/>
                  </a:solidFill>
                </a:rPr>
                <a:t>hydrogen</a:t>
              </a:r>
              <a:r>
                <a:rPr lang="en-US" sz="1600" i="1" dirty="0">
                  <a:solidFill>
                    <a:schemeClr val="bg1">
                      <a:lumMod val="50000"/>
                    </a:schemeClr>
                  </a:solidFill>
                </a:rPr>
                <a:t> and </a:t>
              </a:r>
              <a:r>
                <a:rPr lang="en-US" sz="1600" b="1" i="1" dirty="0">
                  <a:solidFill>
                    <a:srgbClr val="C00000"/>
                  </a:solidFill>
                </a:rPr>
                <a:t>chlorine</a:t>
              </a:r>
              <a:r>
                <a:rPr lang="en-US" sz="1600" i="1" dirty="0">
                  <a:solidFill>
                    <a:schemeClr val="bg1">
                      <a:lumMod val="50000"/>
                    </a:schemeClr>
                  </a:solidFill>
                </a:rPr>
                <a:t> side groups</a:t>
              </a:r>
            </a:p>
          </p:txBody>
        </p:sp>
        <p:pic>
          <p:nvPicPr>
            <p:cNvPr id="21" name="Picture 19" descr="PVC model.jpg"/>
            <p:cNvPicPr>
              <a:picLocks noChangeAspect="1"/>
            </p:cNvPicPr>
            <p:nvPr/>
          </p:nvPicPr>
          <p:blipFill>
            <a:blip r:embed="rId5" cstate="print"/>
            <a:srcRect/>
            <a:stretch>
              <a:fillRect/>
            </a:stretch>
          </p:blipFill>
          <p:spPr bwMode="auto">
            <a:xfrm>
              <a:off x="5867400" y="1937961"/>
              <a:ext cx="2236788" cy="684212"/>
            </a:xfrm>
            <a:prstGeom prst="rect">
              <a:avLst/>
            </a:prstGeom>
            <a:noFill/>
            <a:ln w="9525">
              <a:noFill/>
              <a:miter lim="800000"/>
              <a:headEnd/>
              <a:tailEnd/>
            </a:ln>
          </p:spPr>
        </p:pic>
        <p:pic>
          <p:nvPicPr>
            <p:cNvPr id="22" name="Picture 20" descr="PVC model 3D.jpg"/>
            <p:cNvPicPr>
              <a:picLocks noChangeAspect="1"/>
            </p:cNvPicPr>
            <p:nvPr/>
          </p:nvPicPr>
          <p:blipFill>
            <a:blip r:embed="rId6" cstate="print"/>
            <a:srcRect/>
            <a:stretch>
              <a:fillRect/>
            </a:stretch>
          </p:blipFill>
          <p:spPr bwMode="auto">
            <a:xfrm>
              <a:off x="5840412" y="2699961"/>
              <a:ext cx="2236788" cy="903287"/>
            </a:xfrm>
            <a:prstGeom prst="rect">
              <a:avLst/>
            </a:prstGeom>
            <a:noFill/>
            <a:ln w="9525">
              <a:noFill/>
              <a:miter lim="800000"/>
              <a:headEnd/>
              <a:tailEnd/>
            </a:ln>
          </p:spPr>
        </p:pic>
        <p:sp>
          <p:nvSpPr>
            <p:cNvPr id="25" name="Rectangle 24"/>
            <p:cNvSpPr/>
            <p:nvPr/>
          </p:nvSpPr>
          <p:spPr>
            <a:xfrm>
              <a:off x="5334000" y="1219200"/>
              <a:ext cx="3276600" cy="4495800"/>
            </a:xfrm>
            <a:prstGeom prst="rect">
              <a:avLst/>
            </a:prstGeom>
            <a:ln>
              <a:solidFill>
                <a:schemeClr val="bg1">
                  <a:lumMod val="50000"/>
                </a:schemeClr>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6</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550128" y="533400"/>
            <a:ext cx="5791200" cy="533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j-lt"/>
                <a:ea typeface="+mj-ea"/>
                <a:cs typeface="+mj-cs"/>
              </a:rPr>
              <a:t>Parts and Materials Required for Pump</a:t>
            </a:r>
          </a:p>
        </p:txBody>
      </p:sp>
      <p:pic>
        <p:nvPicPr>
          <p:cNvPr id="12" name="Picture 8"/>
          <p:cNvPicPr>
            <a:picLocks noChangeAspect="1" noChangeArrowheads="1"/>
          </p:cNvPicPr>
          <p:nvPr/>
        </p:nvPicPr>
        <p:blipFill>
          <a:blip r:embed="rId3" cstate="print"/>
          <a:srcRect/>
          <a:stretch>
            <a:fillRect/>
          </a:stretch>
        </p:blipFill>
        <p:spPr bwMode="auto">
          <a:xfrm>
            <a:off x="5380464" y="2971800"/>
            <a:ext cx="1795141" cy="1219200"/>
          </a:xfrm>
          <a:prstGeom prst="rect">
            <a:avLst/>
          </a:prstGeom>
          <a:noFill/>
          <a:ln w="9525">
            <a:noFill/>
            <a:miter lim="800000"/>
            <a:headEnd/>
            <a:tailEnd/>
          </a:ln>
        </p:spPr>
      </p:pic>
      <p:pic>
        <p:nvPicPr>
          <p:cNvPr id="14" name="Picture 15" descr="project parts.jpg"/>
          <p:cNvPicPr>
            <a:picLocks noChangeAspect="1"/>
          </p:cNvPicPr>
          <p:nvPr/>
        </p:nvPicPr>
        <p:blipFill>
          <a:blip r:embed="rId4" cstate="print"/>
          <a:srcRect/>
          <a:stretch>
            <a:fillRect/>
          </a:stretch>
        </p:blipFill>
        <p:spPr bwMode="auto">
          <a:xfrm>
            <a:off x="678366" y="1066800"/>
            <a:ext cx="4616604" cy="3139658"/>
          </a:xfrm>
          <a:prstGeom prst="rect">
            <a:avLst/>
          </a:prstGeom>
          <a:noFill/>
          <a:ln w="9525">
            <a:noFill/>
            <a:miter lim="800000"/>
            <a:headEnd/>
            <a:tailEnd/>
          </a:ln>
        </p:spPr>
      </p:pic>
      <p:sp>
        <p:nvSpPr>
          <p:cNvPr id="1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7</a:t>
            </a:fld>
            <a:endParaRPr lang="en-US" dirty="0"/>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791" y="4248266"/>
            <a:ext cx="74771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480392" y="1258956"/>
            <a:ext cx="1600200" cy="655637"/>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bg1">
                    <a:lumMod val="75000"/>
                  </a:schemeClr>
                </a:solidFill>
                <a:effectLst/>
                <a:uLnTx/>
                <a:uFillTx/>
                <a:latin typeface="+mj-lt"/>
                <a:ea typeface="+mj-ea"/>
                <a:cs typeface="+mj-cs"/>
              </a:rPr>
              <a:t>Tools</a:t>
            </a:r>
          </a:p>
        </p:txBody>
      </p:sp>
      <p:pic>
        <p:nvPicPr>
          <p:cNvPr id="12" name="Picture 9" descr="milling machine 2.jpg"/>
          <p:cNvPicPr>
            <a:picLocks noChangeAspect="1"/>
          </p:cNvPicPr>
          <p:nvPr/>
        </p:nvPicPr>
        <p:blipFill>
          <a:blip r:embed="rId4" cstate="print"/>
          <a:srcRect/>
          <a:stretch>
            <a:fillRect/>
          </a:stretch>
        </p:blipFill>
        <p:spPr bwMode="auto">
          <a:xfrm>
            <a:off x="5410200" y="2039188"/>
            <a:ext cx="2990749" cy="3980612"/>
          </a:xfrm>
          <a:prstGeom prst="rect">
            <a:avLst/>
          </a:prstGeom>
          <a:noFill/>
          <a:ln w="9525">
            <a:noFill/>
            <a:miter lim="800000"/>
            <a:headEnd/>
            <a:tailEnd/>
          </a:ln>
        </p:spPr>
      </p:pic>
      <p:sp>
        <p:nvSpPr>
          <p:cNvPr id="13" name="TextBox 10"/>
          <p:cNvSpPr txBox="1">
            <a:spLocks noChangeArrowheads="1"/>
          </p:cNvSpPr>
          <p:nvPr/>
        </p:nvSpPr>
        <p:spPr bwMode="auto">
          <a:xfrm>
            <a:off x="457200" y="1929825"/>
            <a:ext cx="4800600" cy="584775"/>
          </a:xfrm>
          <a:prstGeom prst="rect">
            <a:avLst/>
          </a:prstGeom>
          <a:noFill/>
          <a:ln w="9525">
            <a:noFill/>
            <a:miter lim="800000"/>
            <a:headEnd/>
            <a:tailEnd/>
          </a:ln>
        </p:spPr>
        <p:txBody>
          <a:bodyPr wrap="square">
            <a:spAutoFit/>
          </a:bodyPr>
          <a:lstStyle/>
          <a:p>
            <a:r>
              <a:rPr lang="en-US" sz="1600" i="1" dirty="0">
                <a:solidFill>
                  <a:schemeClr val="bg1">
                    <a:lumMod val="50000"/>
                  </a:schemeClr>
                </a:solidFill>
              </a:rPr>
              <a:t>You must become familiar with the operation and safety procedures of the tools before beginning the project.</a:t>
            </a:r>
          </a:p>
        </p:txBody>
      </p:sp>
      <p:graphicFrame>
        <p:nvGraphicFramePr>
          <p:cNvPr id="14" name="Object 7"/>
          <p:cNvGraphicFramePr>
            <a:graphicFrameLocks noChangeAspect="1"/>
          </p:cNvGraphicFramePr>
          <p:nvPr/>
        </p:nvGraphicFramePr>
        <p:xfrm>
          <a:off x="533400" y="2667000"/>
          <a:ext cx="4648200" cy="3361671"/>
        </p:xfrm>
        <a:graphic>
          <a:graphicData uri="http://schemas.openxmlformats.org/presentationml/2006/ole">
            <mc:AlternateContent xmlns:mc="http://schemas.openxmlformats.org/markup-compatibility/2006">
              <mc:Choice xmlns:v="urn:schemas-microsoft-com:vml" Requires="v">
                <p:oleObj spid="_x0000_s2064" name="Worksheet" r:id="rId5" imgW="3858791" imgH="2938190" progId="Excel.Sheet.12">
                  <p:embed/>
                </p:oleObj>
              </mc:Choice>
              <mc:Fallback>
                <p:oleObj name="Worksheet" r:id="rId5" imgW="3858791" imgH="2938190" progId="Excel.Sheet.1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667000"/>
                        <a:ext cx="4648200" cy="336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8</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75592" y="533400"/>
            <a:ext cx="2362200" cy="6858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bg1">
                    <a:lumMod val="75000"/>
                  </a:schemeClr>
                </a:solidFill>
                <a:effectLst/>
                <a:uLnTx/>
                <a:uFillTx/>
                <a:latin typeface="+mj-lt"/>
                <a:ea typeface="+mj-ea"/>
                <a:cs typeface="+mj-cs"/>
              </a:rPr>
              <a:t>Drill Bits</a:t>
            </a:r>
          </a:p>
        </p:txBody>
      </p:sp>
      <p:pic>
        <p:nvPicPr>
          <p:cNvPr id="12" name="Picture 5" descr="bits.jpg"/>
          <p:cNvPicPr>
            <a:picLocks noChangeAspect="1"/>
          </p:cNvPicPr>
          <p:nvPr/>
        </p:nvPicPr>
        <p:blipFill>
          <a:blip r:embed="rId3" cstate="print"/>
          <a:srcRect t="20851"/>
          <a:stretch>
            <a:fillRect/>
          </a:stretch>
        </p:blipFill>
        <p:spPr bwMode="auto">
          <a:xfrm>
            <a:off x="304800" y="2209800"/>
            <a:ext cx="8235950" cy="4338637"/>
          </a:xfrm>
          <a:prstGeom prst="rect">
            <a:avLst/>
          </a:prstGeom>
          <a:noFill/>
          <a:ln w="9525">
            <a:noFill/>
            <a:miter lim="800000"/>
            <a:headEnd/>
            <a:tailEnd/>
          </a:ln>
        </p:spPr>
      </p:pic>
      <p:sp>
        <p:nvSpPr>
          <p:cNvPr id="13" name="TextBox 12"/>
          <p:cNvSpPr txBox="1"/>
          <p:nvPr/>
        </p:nvSpPr>
        <p:spPr>
          <a:xfrm>
            <a:off x="1219200" y="1234036"/>
            <a:ext cx="1361206" cy="369332"/>
          </a:xfrm>
          <a:prstGeom prst="rect">
            <a:avLst/>
          </a:prstGeom>
          <a:noFill/>
        </p:spPr>
        <p:txBody>
          <a:bodyPr wrap="none" rtlCol="0">
            <a:spAutoFit/>
          </a:bodyPr>
          <a:lstStyle/>
          <a:p>
            <a:r>
              <a:rPr lang="en-US" dirty="0" err="1" smtClean="0"/>
              <a:t>Forstner</a:t>
            </a:r>
            <a:r>
              <a:rPr lang="en-US" dirty="0" smtClean="0"/>
              <a:t> bits</a:t>
            </a:r>
            <a:endParaRPr lang="en-US" dirty="0"/>
          </a:p>
        </p:txBody>
      </p:sp>
      <p:sp>
        <p:nvSpPr>
          <p:cNvPr id="14" name="Right Brace 13"/>
          <p:cNvSpPr/>
          <p:nvPr/>
        </p:nvSpPr>
        <p:spPr>
          <a:xfrm rot="16200000">
            <a:off x="1721918" y="502718"/>
            <a:ext cx="213764" cy="2438400"/>
          </a:xfrm>
          <a:prstGeom prst="rightBrace">
            <a:avLst/>
          </a:prstGeom>
          <a:ln>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506" name="Picture 2"/>
          <p:cNvPicPr>
            <a:picLocks noChangeAspect="1" noChangeArrowheads="1"/>
          </p:cNvPicPr>
          <p:nvPr/>
        </p:nvPicPr>
        <p:blipFill>
          <a:blip r:embed="rId4" cstate="print"/>
          <a:srcRect/>
          <a:stretch>
            <a:fillRect/>
          </a:stretch>
        </p:blipFill>
        <p:spPr bwMode="auto">
          <a:xfrm>
            <a:off x="685800" y="1781175"/>
            <a:ext cx="390525" cy="352425"/>
          </a:xfrm>
          <a:prstGeom prst="rect">
            <a:avLst/>
          </a:prstGeom>
          <a:noFill/>
          <a:ln w="9525">
            <a:noFill/>
            <a:miter lim="800000"/>
            <a:headEnd/>
            <a:tailEnd/>
          </a:ln>
        </p:spPr>
      </p:pic>
      <p:pic>
        <p:nvPicPr>
          <p:cNvPr id="21507" name="Picture 3"/>
          <p:cNvPicPr>
            <a:picLocks noChangeAspect="1" noChangeArrowheads="1"/>
          </p:cNvPicPr>
          <p:nvPr/>
        </p:nvPicPr>
        <p:blipFill>
          <a:blip r:embed="rId5" cstate="print"/>
          <a:srcRect/>
          <a:stretch>
            <a:fillRect/>
          </a:stretch>
        </p:blipFill>
        <p:spPr bwMode="auto">
          <a:xfrm>
            <a:off x="1828800" y="1812990"/>
            <a:ext cx="257175" cy="304800"/>
          </a:xfrm>
          <a:prstGeom prst="rect">
            <a:avLst/>
          </a:prstGeom>
          <a:noFill/>
          <a:ln w="9525">
            <a:noFill/>
            <a:miter lim="800000"/>
            <a:headEnd/>
            <a:tailEnd/>
          </a:ln>
        </p:spPr>
      </p:pic>
      <p:pic>
        <p:nvPicPr>
          <p:cNvPr id="21508" name="Picture 4"/>
          <p:cNvPicPr>
            <a:picLocks noChangeAspect="1" noChangeArrowheads="1"/>
          </p:cNvPicPr>
          <p:nvPr/>
        </p:nvPicPr>
        <p:blipFill>
          <a:blip r:embed="rId6" cstate="print"/>
          <a:srcRect/>
          <a:stretch>
            <a:fillRect/>
          </a:stretch>
        </p:blipFill>
        <p:spPr bwMode="auto">
          <a:xfrm>
            <a:off x="2676525" y="1780688"/>
            <a:ext cx="295275" cy="390525"/>
          </a:xfrm>
          <a:prstGeom prst="rect">
            <a:avLst/>
          </a:prstGeom>
          <a:noFill/>
          <a:ln w="9525">
            <a:noFill/>
            <a:miter lim="800000"/>
            <a:headEnd/>
            <a:tailEnd/>
          </a:ln>
        </p:spPr>
      </p:pic>
      <p:pic>
        <p:nvPicPr>
          <p:cNvPr id="21509" name="Picture 5"/>
          <p:cNvPicPr>
            <a:picLocks noChangeAspect="1" noChangeArrowheads="1"/>
          </p:cNvPicPr>
          <p:nvPr/>
        </p:nvPicPr>
        <p:blipFill>
          <a:blip r:embed="rId7" cstate="print"/>
          <a:srcRect/>
          <a:stretch>
            <a:fillRect/>
          </a:stretch>
        </p:blipFill>
        <p:spPr bwMode="auto">
          <a:xfrm>
            <a:off x="3303104" y="1738861"/>
            <a:ext cx="428625" cy="409575"/>
          </a:xfrm>
          <a:prstGeom prst="rect">
            <a:avLst/>
          </a:prstGeom>
          <a:noFill/>
          <a:ln w="9525">
            <a:noFill/>
            <a:miter lim="800000"/>
            <a:headEnd/>
            <a:tailEnd/>
          </a:ln>
        </p:spPr>
      </p:pic>
      <p:pic>
        <p:nvPicPr>
          <p:cNvPr id="21510" name="Picture 6"/>
          <p:cNvPicPr>
            <a:picLocks noChangeAspect="1" noChangeArrowheads="1"/>
          </p:cNvPicPr>
          <p:nvPr/>
        </p:nvPicPr>
        <p:blipFill>
          <a:blip r:embed="rId8" cstate="print"/>
          <a:srcRect/>
          <a:stretch>
            <a:fillRect/>
          </a:stretch>
        </p:blipFill>
        <p:spPr bwMode="auto">
          <a:xfrm>
            <a:off x="4114800" y="1740932"/>
            <a:ext cx="390525" cy="390525"/>
          </a:xfrm>
          <a:prstGeom prst="rect">
            <a:avLst/>
          </a:prstGeom>
          <a:noFill/>
          <a:ln w="9525">
            <a:noFill/>
            <a:miter lim="800000"/>
            <a:headEnd/>
            <a:tailEnd/>
          </a:ln>
        </p:spPr>
      </p:pic>
      <p:pic>
        <p:nvPicPr>
          <p:cNvPr id="21511" name="Picture 7"/>
          <p:cNvPicPr>
            <a:picLocks noChangeAspect="1" noChangeArrowheads="1"/>
          </p:cNvPicPr>
          <p:nvPr/>
        </p:nvPicPr>
        <p:blipFill>
          <a:blip r:embed="rId9" cstate="print"/>
          <a:srcRect/>
          <a:stretch>
            <a:fillRect/>
          </a:stretch>
        </p:blipFill>
        <p:spPr bwMode="auto">
          <a:xfrm>
            <a:off x="4724400" y="1641540"/>
            <a:ext cx="495300" cy="485775"/>
          </a:xfrm>
          <a:prstGeom prst="rect">
            <a:avLst/>
          </a:prstGeom>
          <a:noFill/>
          <a:ln w="9525">
            <a:noFill/>
            <a:miter lim="800000"/>
            <a:headEnd/>
            <a:tailEnd/>
          </a:ln>
        </p:spPr>
      </p:pic>
      <p:pic>
        <p:nvPicPr>
          <p:cNvPr id="21512" name="Picture 8"/>
          <p:cNvPicPr>
            <a:picLocks noChangeAspect="1" noChangeArrowheads="1"/>
          </p:cNvPicPr>
          <p:nvPr/>
        </p:nvPicPr>
        <p:blipFill>
          <a:blip r:embed="rId10" cstate="print"/>
          <a:srcRect/>
          <a:stretch>
            <a:fillRect/>
          </a:stretch>
        </p:blipFill>
        <p:spPr bwMode="auto">
          <a:xfrm>
            <a:off x="5562600" y="1727680"/>
            <a:ext cx="447675" cy="381000"/>
          </a:xfrm>
          <a:prstGeom prst="rect">
            <a:avLst/>
          </a:prstGeom>
          <a:noFill/>
          <a:ln w="9525">
            <a:noFill/>
            <a:miter lim="800000"/>
            <a:headEnd/>
            <a:tailEnd/>
          </a:ln>
        </p:spPr>
      </p:pic>
      <p:pic>
        <p:nvPicPr>
          <p:cNvPr id="21513" name="Picture 9"/>
          <p:cNvPicPr>
            <a:picLocks noChangeAspect="1" noChangeArrowheads="1"/>
          </p:cNvPicPr>
          <p:nvPr/>
        </p:nvPicPr>
        <p:blipFill>
          <a:blip r:embed="rId11" cstate="print"/>
          <a:srcRect/>
          <a:stretch>
            <a:fillRect/>
          </a:stretch>
        </p:blipFill>
        <p:spPr bwMode="auto">
          <a:xfrm>
            <a:off x="6815201" y="1645682"/>
            <a:ext cx="457200" cy="476250"/>
          </a:xfrm>
          <a:prstGeom prst="rect">
            <a:avLst/>
          </a:prstGeom>
          <a:noFill/>
          <a:ln w="9525">
            <a:noFill/>
            <a:miter lim="800000"/>
            <a:headEnd/>
            <a:tailEnd/>
          </a:ln>
        </p:spPr>
      </p:pic>
      <p:pic>
        <p:nvPicPr>
          <p:cNvPr id="21514" name="Picture 10"/>
          <p:cNvPicPr>
            <a:picLocks noChangeAspect="1" noChangeArrowheads="1"/>
          </p:cNvPicPr>
          <p:nvPr/>
        </p:nvPicPr>
        <p:blipFill>
          <a:blip r:embed="rId12" cstate="print"/>
          <a:srcRect/>
          <a:stretch>
            <a:fillRect/>
          </a:stretch>
        </p:blipFill>
        <p:spPr bwMode="auto">
          <a:xfrm>
            <a:off x="7846617" y="1737205"/>
            <a:ext cx="438150" cy="371475"/>
          </a:xfrm>
          <a:prstGeom prst="rect">
            <a:avLst/>
          </a:prstGeom>
          <a:noFill/>
          <a:ln w="9525">
            <a:noFill/>
            <a:miter lim="800000"/>
            <a:headEnd/>
            <a:tailEnd/>
          </a:ln>
        </p:spPr>
      </p:pic>
      <p:sp>
        <p:nvSpPr>
          <p:cNvPr id="29" name="TextBox 28"/>
          <p:cNvSpPr txBox="1"/>
          <p:nvPr/>
        </p:nvSpPr>
        <p:spPr>
          <a:xfrm>
            <a:off x="6586601" y="914400"/>
            <a:ext cx="949299" cy="369332"/>
          </a:xfrm>
          <a:prstGeom prst="rect">
            <a:avLst/>
          </a:prstGeom>
          <a:noFill/>
        </p:spPr>
        <p:txBody>
          <a:bodyPr wrap="none" rtlCol="0">
            <a:spAutoFit/>
          </a:bodyPr>
          <a:lstStyle/>
          <a:p>
            <a:r>
              <a:rPr lang="en-US" dirty="0" smtClean="0"/>
              <a:t>End Mill</a:t>
            </a:r>
            <a:endParaRPr lang="en-US" dirty="0"/>
          </a:p>
        </p:txBody>
      </p:sp>
      <p:sp>
        <p:nvSpPr>
          <p:cNvPr id="30" name="Right Brace 29"/>
          <p:cNvSpPr/>
          <p:nvPr/>
        </p:nvSpPr>
        <p:spPr>
          <a:xfrm rot="16200000">
            <a:off x="6967601" y="1310236"/>
            <a:ext cx="228600" cy="381000"/>
          </a:xfrm>
          <a:prstGeom prst="rightBrace">
            <a:avLst/>
          </a:prstGeom>
          <a:ln>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6510401" y="1157836"/>
            <a:ext cx="1109599" cy="261610"/>
          </a:xfrm>
          <a:prstGeom prst="rect">
            <a:avLst/>
          </a:prstGeom>
          <a:noFill/>
        </p:spPr>
        <p:txBody>
          <a:bodyPr wrap="none" rtlCol="0">
            <a:spAutoFit/>
          </a:bodyPr>
          <a:lstStyle/>
          <a:p>
            <a:r>
              <a:rPr lang="en-US" sz="1100" dirty="0" smtClean="0"/>
              <a:t>for bushing/seal</a:t>
            </a:r>
            <a:endParaRPr lang="en-US" sz="1100" dirty="0"/>
          </a:p>
        </p:txBody>
      </p:sp>
      <p:sp>
        <p:nvSpPr>
          <p:cNvPr id="33" name="Right Brace 32"/>
          <p:cNvSpPr/>
          <p:nvPr/>
        </p:nvSpPr>
        <p:spPr>
          <a:xfrm rot="16200000">
            <a:off x="7922817" y="1310236"/>
            <a:ext cx="228600" cy="381000"/>
          </a:xfrm>
          <a:prstGeom prst="rightBrace">
            <a:avLst/>
          </a:prstGeom>
          <a:ln>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7570304" y="982053"/>
            <a:ext cx="942887" cy="430887"/>
          </a:xfrm>
          <a:prstGeom prst="rect">
            <a:avLst/>
          </a:prstGeom>
          <a:noFill/>
        </p:spPr>
        <p:txBody>
          <a:bodyPr wrap="none" rtlCol="0">
            <a:spAutoFit/>
          </a:bodyPr>
          <a:lstStyle/>
          <a:p>
            <a:pPr algn="ctr"/>
            <a:r>
              <a:rPr lang="en-US" sz="1100" dirty="0" smtClean="0"/>
              <a:t>for sizing</a:t>
            </a:r>
          </a:p>
          <a:p>
            <a:pPr algn="ctr"/>
            <a:r>
              <a:rPr lang="en-US" sz="1100" dirty="0" smtClean="0"/>
              <a:t>Impeller hole</a:t>
            </a:r>
            <a:endParaRPr lang="en-US" sz="1100" dirty="0"/>
          </a:p>
        </p:txBody>
      </p:sp>
      <p:sp>
        <p:nvSpPr>
          <p:cNvPr id="24" name="Slide Number Placeholder 5"/>
          <p:cNvSpPr>
            <a:spLocks noGrp="1"/>
          </p:cNvSpPr>
          <p:nvPr>
            <p:ph type="sldNum" sz="quarter" idx="11"/>
          </p:nvPr>
        </p:nvSpPr>
        <p:spPr>
          <a:xfrm>
            <a:off x="8534400" y="6400800"/>
            <a:ext cx="457200" cy="400050"/>
          </a:xfrm>
        </p:spPr>
        <p:txBody>
          <a:bodyPr/>
          <a:lstStyle/>
          <a:p>
            <a:pPr algn="r"/>
            <a:fld id="{203DF9C2-183C-4A78-BB4C-67AD01B619E4}" type="slidenum">
              <a:rPr lang="en-US"/>
              <a:pPr algn="r"/>
              <a:t>9</a:t>
            </a:fld>
            <a:endParaRPr lang="en-US" dirty="0"/>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50000"/>
            </a:schemeClr>
          </a:solidFill>
          <a:tailEnd type="arrow" w="sm"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a:solidFill>
            <a:schemeClr val="bg1">
              <a:lumMod val="50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3529</TotalTime>
  <Words>3060</Words>
  <Application>Microsoft Office PowerPoint</Application>
  <PresentationFormat>On-screen Show (4:3)</PresentationFormat>
  <Paragraphs>286</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with the lab</dc:title>
  <dc:creator>David</dc:creator>
  <cp:lastModifiedBy>David</cp:lastModifiedBy>
  <cp:revision>392</cp:revision>
  <cp:lastPrinted>2011-01-30T19:21:15Z</cp:lastPrinted>
  <dcterms:created xsi:type="dcterms:W3CDTF">2010-11-22T19:22:38Z</dcterms:created>
  <dcterms:modified xsi:type="dcterms:W3CDTF">2011-10-26T14:09:10Z</dcterms:modified>
</cp:coreProperties>
</file>